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63" r:id="rId4"/>
    <p:sldId id="264" r:id="rId5"/>
    <p:sldId id="265" r:id="rId6"/>
    <p:sldId id="261" r:id="rId7"/>
    <p:sldId id="259" r:id="rId8"/>
    <p:sldId id="260" r:id="rId9"/>
    <p:sldId id="266" r:id="rId10"/>
    <p:sldId id="267" r:id="rId11"/>
    <p:sldId id="276" r:id="rId12"/>
    <p:sldId id="277" r:id="rId13"/>
    <p:sldId id="257" r:id="rId14"/>
    <p:sldId id="258" r:id="rId15"/>
    <p:sldId id="270" r:id="rId16"/>
    <p:sldId id="268" r:id="rId17"/>
    <p:sldId id="269" r:id="rId18"/>
    <p:sldId id="271" r:id="rId19"/>
    <p:sldId id="272" r:id="rId20"/>
    <p:sldId id="274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3784" autoAdjust="0"/>
  </p:normalViewPr>
  <p:slideViewPr>
    <p:cSldViewPr snapToGrid="0">
      <p:cViewPr varScale="1">
        <p:scale>
          <a:sx n="83" d="100"/>
          <a:sy n="83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F8878-7711-4890-8D20-7407BFBBFBD2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B8A9E-9C91-4215-B319-A987E48C1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7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lia.com/blog/how-to-pay-off-debt-quickly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Spending and saving preferences used to be very similar (2001), but they’ve diverged in more recent years. Why might that be the case?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do you prefer: spending or saving? Why?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your preference for saving or spending will change as you get older? Why or why not?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 data shows that Americans save about 5% of their income. Why do you think there is a discrepancy between this low savings figure and this poll, which clearly shows a large preference for saving over spending?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71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much does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Penn recommend you save?  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does it make sense to start investing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 now?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you think it’s SO important to save in these 3 categories--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retirement, emergency fund, and education?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 think are some of the benefits of saving?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you currently saving? Why or why not?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any savings strategies or habits that work for you?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9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you think he described it as the 8th wonder of the world? What is so amazing about it?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some ways that you can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compound interest?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what situations do consumers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compound interest?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8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a jar at home that you use to save coins? What do you do with the coins, once the jar is full?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don’t have a jar, what do you do with your spare change?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Saving your coins in a jar is one strategy for saving. What other strategies do you use to save for something that you want?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3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you surprised by the fact that 47% of Americans cannot afford an emergency cost of $400 or more? Why or why not?  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some reasons for why 47% of Americans cannot afford this cost?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3 emergency costs that are $400 or more?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impact(s) would borrowing money to cover an emergency cost have on a person who cannot pay the cost from their own funds? Is this impact(s) short or long term?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4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believe these probabilities apply to you based on your personal traits and behaviors? Why or why not?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think you will live longer than your parents? Why or why not? What factors are at play? 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knowing that you could live to be 100 impact how you think about saving money?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1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year did the US personal</a:t>
            </a:r>
            <a:r>
              <a:rPr lang="en-US" baseline="0" dirty="0" smtClean="0"/>
              <a:t> savings rate peak? What was the peak savings rate?</a:t>
            </a:r>
          </a:p>
          <a:p>
            <a:r>
              <a:rPr lang="en-US" baseline="0" dirty="0" smtClean="0"/>
              <a:t>What is the trend in savings from mid 1970s to mid 2000s?</a:t>
            </a:r>
          </a:p>
          <a:p>
            <a:r>
              <a:rPr lang="en-US" baseline="0" dirty="0" smtClean="0"/>
              <a:t>Interest rates peaked in 1975 and bottomed out around 2009. Given that information, what impact do you think interest rates have on savings rates? Explain.</a:t>
            </a:r>
          </a:p>
          <a:p>
            <a:r>
              <a:rPr lang="en-US" baseline="0" dirty="0" smtClean="0"/>
              <a:t>Do you think most people in the US have a savings plan and save a consistent percentage of their percentage of their paycheck?</a:t>
            </a:r>
          </a:p>
          <a:p>
            <a:r>
              <a:rPr lang="en-US" baseline="0" dirty="0" smtClean="0"/>
              <a:t>What factors do you think impact the savings rate?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7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you agree with the results?</a:t>
            </a:r>
          </a:p>
          <a:p>
            <a:r>
              <a:rPr lang="en-US" baseline="0" dirty="0" smtClean="0"/>
              <a:t>Is there a kind of spender you would like to be more like? If so, what are two ways you could change some of your money habits. If not,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57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 of your income should go to living expenses and essentials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This includes your rent, utilities, and things like groceries and transportation for work.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20% of your income should go to financial goals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meaning your savings, investments, 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debt-reduction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payments (if you have debt, such as credit card payments).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30% of your income should be used for flexible spending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This is everything you buy that you want but don’t necessarily need (like money spent on movies and travel).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B8A9E-9C91-4215-B319-A987E48C1C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216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6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2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8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7496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7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4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9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7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838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873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10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red.stlouisfed.org/graph/?g=jEj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hemint.org/kids/what-kind-of-spender-are-you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sDKT7P_iws" TargetMode="External"/><Relationship Id="rId4" Type="http://schemas.openxmlformats.org/officeDocument/2006/relationships/hyperlink" Target="https://www.youtube.com/watch?v=LsDKT7P_iws&amp;feature=youtu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9azW929zJo" TargetMode="External"/><Relationship Id="rId5" Type="http://schemas.openxmlformats.org/officeDocument/2006/relationships/hyperlink" Target="https://www.youtube.com/watch?v=u-gFLH3Epb0" TargetMode="Externa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ted.com/talks/joachim_de_posada_says_don_t_eat_the_marshmallow_ye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Economics</a:t>
            </a:r>
          </a:p>
          <a:p>
            <a:r>
              <a:rPr lang="en-US" dirty="0" smtClean="0"/>
              <a:t>Sara Shackett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3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8700" y="1169043"/>
            <a:ext cx="7200900" cy="46983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1500" dirty="0" smtClean="0"/>
              <a:t>47%</a:t>
            </a:r>
          </a:p>
          <a:p>
            <a:pPr marL="0" indent="0" algn="ctr">
              <a:buNone/>
            </a:pPr>
            <a:r>
              <a:rPr lang="en-US" sz="4000" dirty="0" smtClean="0"/>
              <a:t>of Americans say they would have to borrow money or sell something to cover an emergency cost of $400 or more.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43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44" y="235412"/>
            <a:ext cx="2724150" cy="923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43" y="1284065"/>
            <a:ext cx="8449081" cy="19915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643" y="3400362"/>
            <a:ext cx="8463807" cy="18082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643" y="5333335"/>
            <a:ext cx="8449081" cy="8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644" y="235412"/>
            <a:ext cx="2724150" cy="9239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643" y="1284065"/>
            <a:ext cx="8460814" cy="1713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643" y="3122570"/>
            <a:ext cx="8479201" cy="17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4058291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probability that you will live to 100?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5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Office of National Statistics (UK):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551466"/>
              </p:ext>
            </p:extLst>
          </p:nvPr>
        </p:nvGraphicFramePr>
        <p:xfrm>
          <a:off x="1028700" y="2285996"/>
          <a:ext cx="7855420" cy="418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885">
                  <a:extLst>
                    <a:ext uri="{9D8B030D-6E8A-4147-A177-3AD203B41FA5}">
                      <a16:colId xmlns:a16="http://schemas.microsoft.com/office/drawing/2014/main" val="1374837014"/>
                    </a:ext>
                  </a:extLst>
                </a:gridCol>
                <a:gridCol w="1837825">
                  <a:extLst>
                    <a:ext uri="{9D8B030D-6E8A-4147-A177-3AD203B41FA5}">
                      <a16:colId xmlns:a16="http://schemas.microsoft.com/office/drawing/2014/main" val="1292104352"/>
                    </a:ext>
                  </a:extLst>
                </a:gridCol>
                <a:gridCol w="1963855">
                  <a:extLst>
                    <a:ext uri="{9D8B030D-6E8A-4147-A177-3AD203B41FA5}">
                      <a16:colId xmlns:a16="http://schemas.microsoft.com/office/drawing/2014/main" val="318997012"/>
                    </a:ext>
                  </a:extLst>
                </a:gridCol>
                <a:gridCol w="1963855">
                  <a:extLst>
                    <a:ext uri="{9D8B030D-6E8A-4147-A177-3AD203B41FA5}">
                      <a16:colId xmlns:a16="http://schemas.microsoft.com/office/drawing/2014/main" val="4080037875"/>
                    </a:ext>
                  </a:extLst>
                </a:gridCol>
              </a:tblGrid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Year of birth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Male 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Female 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Both sexes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5602390"/>
                  </a:ext>
                </a:extLst>
              </a:tr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21.9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29.3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25.6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0123668"/>
                  </a:ext>
                </a:extLst>
              </a:tr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22.2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29.6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25.9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166414"/>
                  </a:ext>
                </a:extLst>
              </a:tr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22.6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26.3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46510"/>
                  </a:ext>
                </a:extLst>
              </a:tr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22.9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30.4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26.6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285986"/>
                  </a:ext>
                </a:extLst>
              </a:tr>
              <a:tr h="6970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23.2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30.7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0691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244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RED Graph Chart" descr="FRED Graph">
            <a:hlinkClick r:id="rId3" tooltip="View this chart in your browser. 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32" y="381964"/>
            <a:ext cx="8564068" cy="577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2924" y="625033"/>
            <a:ext cx="3346169" cy="2218651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kind of spender are you?</a:t>
            </a:r>
            <a:endParaRPr lang="en-US" sz="5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Avoider</a:t>
            </a:r>
          </a:p>
          <a:p>
            <a:r>
              <a:rPr lang="en-US" sz="3600" dirty="0" smtClean="0"/>
              <a:t>Collector</a:t>
            </a:r>
          </a:p>
          <a:p>
            <a:r>
              <a:rPr lang="en-US" sz="3600" dirty="0" smtClean="0"/>
              <a:t>Spender</a:t>
            </a:r>
          </a:p>
          <a:p>
            <a:r>
              <a:rPr lang="en-US" sz="3600" dirty="0" smtClean="0"/>
              <a:t>Thinker</a:t>
            </a:r>
          </a:p>
          <a:p>
            <a:r>
              <a:rPr lang="en-US" sz="3600" dirty="0" smtClean="0"/>
              <a:t>Miser</a:t>
            </a:r>
            <a:endParaRPr lang="en-US" sz="3600" dirty="0"/>
          </a:p>
        </p:txBody>
      </p:sp>
      <p:sp>
        <p:nvSpPr>
          <p:cNvPr id="7" name="AutoShape 2" descr="Image result for spend money me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1" y="715460"/>
            <a:ext cx="4965539" cy="48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28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78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61708"/>
            <a:ext cx="2891790" cy="2157884"/>
          </a:xfrm>
        </p:spPr>
        <p:txBody>
          <a:bodyPr/>
          <a:lstStyle/>
          <a:p>
            <a:r>
              <a:rPr lang="en-US" sz="5400" b="1" dirty="0" smtClean="0"/>
              <a:t>How to save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932" y="685801"/>
            <a:ext cx="4629873" cy="5175250"/>
          </a:xfrm>
        </p:spPr>
        <p:txBody>
          <a:bodyPr>
            <a:noAutofit/>
          </a:bodyPr>
          <a:lstStyle/>
          <a:p>
            <a:pPr fontAlgn="base"/>
            <a:r>
              <a:rPr lang="en-US" sz="2800" dirty="0"/>
              <a:t>How much do you have to save every month to buy it?  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$</a:t>
            </a:r>
            <a:r>
              <a:rPr lang="en-US" sz="2800" dirty="0">
                <a:solidFill>
                  <a:schemeClr val="accent5"/>
                </a:solidFill>
              </a:rPr>
              <a:t>400 / 9 </a:t>
            </a:r>
            <a:r>
              <a:rPr lang="en-US" sz="2800" dirty="0" err="1">
                <a:solidFill>
                  <a:schemeClr val="accent5"/>
                </a:solidFill>
              </a:rPr>
              <a:t>mos</a:t>
            </a:r>
            <a:r>
              <a:rPr lang="en-US" sz="2800" dirty="0">
                <a:solidFill>
                  <a:schemeClr val="accent5"/>
                </a:solidFill>
              </a:rPr>
              <a:t> = $44.44/</a:t>
            </a:r>
            <a:r>
              <a:rPr lang="en-US" sz="2800" dirty="0" err="1">
                <a:solidFill>
                  <a:schemeClr val="accent5"/>
                </a:solidFill>
              </a:rPr>
              <a:t>mo</a:t>
            </a:r>
            <a:endParaRPr lang="en-US" sz="2800" dirty="0">
              <a:solidFill>
                <a:schemeClr val="accent5"/>
              </a:solidFill>
            </a:endParaRPr>
          </a:p>
          <a:p>
            <a:pPr fontAlgn="base"/>
            <a:r>
              <a:rPr lang="en-US" sz="2800" dirty="0"/>
              <a:t>How much is it per week?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$</a:t>
            </a:r>
            <a:r>
              <a:rPr lang="en-US" sz="2800" dirty="0">
                <a:solidFill>
                  <a:schemeClr val="accent5"/>
                </a:solidFill>
              </a:rPr>
              <a:t>44.44 / 4 </a:t>
            </a:r>
            <a:r>
              <a:rPr lang="en-US" sz="2800" dirty="0" err="1">
                <a:solidFill>
                  <a:schemeClr val="accent5"/>
                </a:solidFill>
              </a:rPr>
              <a:t>wks</a:t>
            </a:r>
            <a:r>
              <a:rPr lang="en-US" sz="2800" dirty="0">
                <a:solidFill>
                  <a:schemeClr val="accent5"/>
                </a:solidFill>
              </a:rPr>
              <a:t> = $11.11/</a:t>
            </a:r>
            <a:r>
              <a:rPr lang="en-US" sz="2800" dirty="0" err="1">
                <a:solidFill>
                  <a:schemeClr val="accent5"/>
                </a:solidFill>
              </a:rPr>
              <a:t>wk</a:t>
            </a:r>
            <a:endParaRPr lang="en-US" sz="2800" dirty="0">
              <a:solidFill>
                <a:schemeClr val="accent5"/>
              </a:solidFill>
            </a:endParaRPr>
          </a:p>
          <a:p>
            <a:pPr fontAlgn="base"/>
            <a:r>
              <a:rPr lang="en-US" sz="2800" dirty="0"/>
              <a:t>How much is it per day?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5"/>
                </a:solidFill>
              </a:rPr>
              <a:t>$</a:t>
            </a:r>
            <a:r>
              <a:rPr lang="en-US" sz="2800" dirty="0">
                <a:solidFill>
                  <a:schemeClr val="accent5"/>
                </a:solidFill>
              </a:rPr>
              <a:t>11.11 / 7 days = $</a:t>
            </a:r>
            <a:r>
              <a:rPr lang="en-US" sz="2800" dirty="0" smtClean="0">
                <a:solidFill>
                  <a:schemeClr val="accent5"/>
                </a:solidFill>
              </a:rPr>
              <a:t>1.59/day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4" y="1713053"/>
            <a:ext cx="3427192" cy="5144947"/>
          </a:xfrm>
        </p:spPr>
        <p:txBody>
          <a:bodyPr>
            <a:noAutofit/>
          </a:bodyPr>
          <a:lstStyle/>
          <a:p>
            <a:pPr>
              <a:lnSpc>
                <a:spcPts val="3840"/>
              </a:lnSpc>
              <a:spcAft>
                <a:spcPts val="600"/>
              </a:spcAft>
            </a:pPr>
            <a:r>
              <a:rPr lang="en-US" sz="3200" dirty="0"/>
              <a:t>Say you want to buy a computer </a:t>
            </a:r>
            <a:r>
              <a:rPr lang="en-US" sz="3200" dirty="0" smtClean="0"/>
              <a:t>to </a:t>
            </a:r>
            <a:r>
              <a:rPr lang="en-US" sz="3200" dirty="0"/>
              <a:t>use for school next year, which is 9 months away.  You </a:t>
            </a:r>
            <a:r>
              <a:rPr lang="en-US" sz="3200" dirty="0" smtClean="0"/>
              <a:t>can </a:t>
            </a:r>
            <a:r>
              <a:rPr lang="en-US" sz="3200" dirty="0"/>
              <a:t>buy a computer for $400 at a discount electronics store in town. </a:t>
            </a:r>
            <a:endParaRPr lang="en-US" sz="3200" dirty="0"/>
          </a:p>
          <a:p>
            <a:pPr>
              <a:lnSpc>
                <a:spcPts val="3840"/>
              </a:lnSpc>
              <a:spcAft>
                <a:spcPts val="600"/>
              </a:spcAft>
            </a:pP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091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sDKT7P_iw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2148" y="1122744"/>
            <a:ext cx="8621852" cy="4849792"/>
          </a:xfrm>
          <a:prstGeom prst="rect">
            <a:avLst/>
          </a:prstGeom>
        </p:spPr>
      </p:pic>
      <p:sp>
        <p:nvSpPr>
          <p:cNvPr id="10" name="Right Arrow 9">
            <a:hlinkClick r:id="rId4"/>
          </p:cNvPr>
          <p:cNvSpPr/>
          <p:nvPr/>
        </p:nvSpPr>
        <p:spPr>
          <a:xfrm>
            <a:off x="7639291" y="6273478"/>
            <a:ext cx="740780" cy="451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4242912"/>
          </a:xfrm>
        </p:spPr>
        <p:txBody>
          <a:bodyPr>
            <a:normAutofit/>
          </a:bodyPr>
          <a:lstStyle/>
          <a:p>
            <a:r>
              <a:rPr lang="en-US" dirty="0" smtClean="0"/>
              <a:t>What percent of Americans prefer spending over saving?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4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928" y="2248382"/>
            <a:ext cx="8380072" cy="1485900"/>
          </a:xfrm>
        </p:spPr>
        <p:txBody>
          <a:bodyPr>
            <a:noAutofit/>
          </a:bodyPr>
          <a:lstStyle/>
          <a:p>
            <a:r>
              <a:rPr lang="en-US" sz="10500" dirty="0" smtClean="0"/>
              <a:t>50-20-30 rule</a:t>
            </a:r>
            <a:endParaRPr lang="en-US" sz="10500" dirty="0"/>
          </a:p>
        </p:txBody>
      </p:sp>
    </p:spTree>
    <p:extLst>
      <p:ext uri="{BB962C8B-B14F-4D97-AF65-F5344CB8AC3E}">
        <p14:creationId xmlns:p14="http://schemas.microsoft.com/office/powerpoint/2010/main" val="6038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9azW929zJ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6648" y="1251875"/>
            <a:ext cx="8617352" cy="4847261"/>
          </a:xfrm>
          <a:prstGeom prst="rect">
            <a:avLst/>
          </a:prstGeom>
        </p:spPr>
      </p:pic>
      <p:sp>
        <p:nvSpPr>
          <p:cNvPr id="3" name="Right Arrow 2">
            <a:hlinkClick r:id="rId5"/>
          </p:cNvPr>
          <p:cNvSpPr/>
          <p:nvPr/>
        </p:nvSpPr>
        <p:spPr>
          <a:xfrm>
            <a:off x="7639291" y="6273478"/>
            <a:ext cx="740780" cy="451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87" y="564024"/>
            <a:ext cx="8634714" cy="541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facvjcwo0y0yon37ym78q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7" y="375434"/>
            <a:ext cx="8326564" cy="582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35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4266062"/>
          </a:xfrm>
        </p:spPr>
        <p:txBody>
          <a:bodyPr/>
          <a:lstStyle/>
          <a:p>
            <a:r>
              <a:rPr lang="en-US" dirty="0" smtClean="0"/>
              <a:t>What percent of teens are saving money?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9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Marketing VOX and Rand Youth Poll: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 smtClean="0"/>
              <a:t>38%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9227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mpound-Interest-Quo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5" y="761255"/>
            <a:ext cx="8189711" cy="545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59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4161890"/>
          </a:xfrm>
        </p:spPr>
        <p:txBody>
          <a:bodyPr/>
          <a:lstStyle/>
          <a:p>
            <a:r>
              <a:rPr lang="en-US" dirty="0" smtClean="0"/>
              <a:t>How much loose change do Americans hold?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U.S. Treasury estimate: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Over $15 billion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6168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4335510"/>
          </a:xfrm>
        </p:spPr>
        <p:txBody>
          <a:bodyPr>
            <a:normAutofit/>
          </a:bodyPr>
          <a:lstStyle/>
          <a:p>
            <a:r>
              <a:rPr lang="en-US" dirty="0" smtClean="0"/>
              <a:t>What percentage of Americans have less than $400 in an emergency fund?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91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67</TotalTime>
  <Words>688</Words>
  <Application>Microsoft Office PowerPoint</Application>
  <PresentationFormat>On-screen Show (4:3)</PresentationFormat>
  <Paragraphs>98</Paragraphs>
  <Slides>22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Franklin Gothic Book</vt:lpstr>
      <vt:lpstr>Crop</vt:lpstr>
      <vt:lpstr>Savings</vt:lpstr>
      <vt:lpstr>What percent of Americans prefer spending over saving?</vt:lpstr>
      <vt:lpstr>PowerPoint Presentation</vt:lpstr>
      <vt:lpstr>What percent of teens are saving money?</vt:lpstr>
      <vt:lpstr>From Marketing VOX and Rand Youth Poll:</vt:lpstr>
      <vt:lpstr>PowerPoint Presentation</vt:lpstr>
      <vt:lpstr>How much loose change do Americans hold?</vt:lpstr>
      <vt:lpstr>From U.S. Treasury estimate:</vt:lpstr>
      <vt:lpstr>What percentage of Americans have less than $400 in an emergency fund?</vt:lpstr>
      <vt:lpstr>PowerPoint Presentation</vt:lpstr>
      <vt:lpstr>PowerPoint Presentation</vt:lpstr>
      <vt:lpstr>PowerPoint Presentation</vt:lpstr>
      <vt:lpstr>What is the probability that you will live to 100?</vt:lpstr>
      <vt:lpstr>From Office of National Statistics (UK):</vt:lpstr>
      <vt:lpstr>PowerPoint Presentation</vt:lpstr>
      <vt:lpstr>What kind of spender are you?</vt:lpstr>
      <vt:lpstr>PowerPoint Presentation</vt:lpstr>
      <vt:lpstr>How to save</vt:lpstr>
      <vt:lpstr>PowerPoint Presentation</vt:lpstr>
      <vt:lpstr>50-20-30 rule</vt:lpstr>
      <vt:lpstr>PowerPoint Presentation</vt:lpstr>
      <vt:lpstr>PowerPoint Presentation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Savings</dc:title>
  <dc:creator>User</dc:creator>
  <cp:lastModifiedBy>User</cp:lastModifiedBy>
  <cp:revision>11</cp:revision>
  <dcterms:created xsi:type="dcterms:W3CDTF">2018-05-14T19:45:22Z</dcterms:created>
  <dcterms:modified xsi:type="dcterms:W3CDTF">2018-05-14T20:53:05Z</dcterms:modified>
</cp:coreProperties>
</file>