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8"/>
  </p:notesMasterIdLst>
  <p:handoutMasterIdLst>
    <p:handoutMasterId r:id="rId39"/>
  </p:handoutMasterIdLst>
  <p:sldIdLst>
    <p:sldId id="270" r:id="rId5"/>
    <p:sldId id="271" r:id="rId6"/>
    <p:sldId id="272" r:id="rId7"/>
    <p:sldId id="273" r:id="rId8"/>
    <p:sldId id="274" r:id="rId9"/>
    <p:sldId id="275" r:id="rId10"/>
    <p:sldId id="276" r:id="rId11"/>
    <p:sldId id="277" r:id="rId12"/>
    <p:sldId id="278" r:id="rId13"/>
    <p:sldId id="279" r:id="rId14"/>
    <p:sldId id="280" r:id="rId15"/>
    <p:sldId id="256" r:id="rId16"/>
    <p:sldId id="257" r:id="rId17"/>
    <p:sldId id="258" r:id="rId18"/>
    <p:sldId id="259" r:id="rId19"/>
    <p:sldId id="260" r:id="rId20"/>
    <p:sldId id="261" r:id="rId21"/>
    <p:sldId id="262" r:id="rId22"/>
    <p:sldId id="263" r:id="rId23"/>
    <p:sldId id="264" r:id="rId24"/>
    <p:sldId id="265" r:id="rId25"/>
    <p:sldId id="267" r:id="rId26"/>
    <p:sldId id="268" r:id="rId27"/>
    <p:sldId id="269" r:id="rId28"/>
    <p:sldId id="285" r:id="rId29"/>
    <p:sldId id="284" r:id="rId30"/>
    <p:sldId id="281" r:id="rId31"/>
    <p:sldId id="286" r:id="rId32"/>
    <p:sldId id="287" r:id="rId33"/>
    <p:sldId id="282" r:id="rId34"/>
    <p:sldId id="283" r:id="rId35"/>
    <p:sldId id="288" r:id="rId36"/>
    <p:sldId id="289"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4502" autoAdjust="0"/>
  </p:normalViewPr>
  <p:slideViewPr>
    <p:cSldViewPr>
      <p:cViewPr varScale="1">
        <p:scale>
          <a:sx n="91" d="100"/>
          <a:sy n="91" d="100"/>
        </p:scale>
        <p:origin x="534" y="66"/>
      </p:cViewPr>
      <p:guideLst>
        <p:guide orient="horz" pos="2160"/>
        <p:guide pos="2880"/>
      </p:guideLst>
    </p:cSldViewPr>
  </p:slideViewPr>
  <p:outlineViewPr>
    <p:cViewPr>
      <p:scale>
        <a:sx n="33" d="100"/>
        <a:sy n="33" d="100"/>
      </p:scale>
      <p:origin x="48" y="22008"/>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44" y="0"/>
            <a:ext cx="3037840" cy="464820"/>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2/1/2019</a:t>
            </a:fld>
            <a:endParaRPr lang="en-US" dirty="0"/>
          </a:p>
        </p:txBody>
      </p:sp>
      <p:sp>
        <p:nvSpPr>
          <p:cNvPr id="4" name="Footer Placeholder 3"/>
          <p:cNvSpPr>
            <a:spLocks noGrp="1"/>
          </p:cNvSpPr>
          <p:nvPr>
            <p:ph type="ftr" sz="quarter" idx="2"/>
          </p:nvPr>
        </p:nvSpPr>
        <p:spPr>
          <a:xfrm>
            <a:off x="2" y="8829971"/>
            <a:ext cx="3037840" cy="464820"/>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44" y="8829971"/>
            <a:ext cx="3037840" cy="464820"/>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37840" cy="46482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72564" y="0"/>
            <a:ext cx="3037840" cy="46482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34721" y="4415795"/>
            <a:ext cx="5140960" cy="418338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31580"/>
            <a:ext cx="3037840" cy="464820"/>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72564" y="8831580"/>
            <a:ext cx="3037840" cy="464820"/>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sz="2400">
                <a:solidFill>
                  <a:schemeClr val="tx1"/>
                </a:solidFill>
                <a:latin typeface="Times New Roman" charset="0"/>
              </a:defRPr>
            </a:lvl1pPr>
            <a:lvl2pPr marL="757066" indent="-291179" eaLnBrk="0" hangingPunct="0">
              <a:defRPr sz="2400">
                <a:solidFill>
                  <a:schemeClr val="tx1"/>
                </a:solidFill>
                <a:latin typeface="Times New Roman" charset="0"/>
              </a:defRPr>
            </a:lvl2pPr>
            <a:lvl3pPr marL="1164717" indent="-232943" eaLnBrk="0" hangingPunct="0">
              <a:defRPr sz="2400">
                <a:solidFill>
                  <a:schemeClr val="tx1"/>
                </a:solidFill>
                <a:latin typeface="Times New Roman" charset="0"/>
              </a:defRPr>
            </a:lvl3pPr>
            <a:lvl4pPr marL="1630604" indent="-232943" eaLnBrk="0" hangingPunct="0">
              <a:defRPr sz="2400">
                <a:solidFill>
                  <a:schemeClr val="tx1"/>
                </a:solidFill>
                <a:latin typeface="Times New Roman" charset="0"/>
              </a:defRPr>
            </a:lvl4pPr>
            <a:lvl5pPr marL="2096491" indent="-232943" eaLnBrk="0" hangingPunct="0">
              <a:defRPr sz="2400">
                <a:solidFill>
                  <a:schemeClr val="tx1"/>
                </a:solidFill>
                <a:latin typeface="Times New Roman" charset="0"/>
              </a:defRPr>
            </a:lvl5pPr>
            <a:lvl6pPr marL="2562377" indent="-232943" eaLnBrk="0" fontAlgn="base" hangingPunct="0">
              <a:spcBef>
                <a:spcPct val="0"/>
              </a:spcBef>
              <a:spcAft>
                <a:spcPct val="0"/>
              </a:spcAft>
              <a:defRPr sz="2400">
                <a:solidFill>
                  <a:schemeClr val="tx1"/>
                </a:solidFill>
                <a:latin typeface="Times New Roman" charset="0"/>
              </a:defRPr>
            </a:lvl6pPr>
            <a:lvl7pPr marL="3028264" indent="-232943" eaLnBrk="0" fontAlgn="base" hangingPunct="0">
              <a:spcBef>
                <a:spcPct val="0"/>
              </a:spcBef>
              <a:spcAft>
                <a:spcPct val="0"/>
              </a:spcAft>
              <a:defRPr sz="2400">
                <a:solidFill>
                  <a:schemeClr val="tx1"/>
                </a:solidFill>
                <a:latin typeface="Times New Roman" charset="0"/>
              </a:defRPr>
            </a:lvl7pPr>
            <a:lvl8pPr marL="3494151" indent="-232943" eaLnBrk="0" fontAlgn="base" hangingPunct="0">
              <a:spcBef>
                <a:spcPct val="0"/>
              </a:spcBef>
              <a:spcAft>
                <a:spcPct val="0"/>
              </a:spcAft>
              <a:defRPr sz="2400">
                <a:solidFill>
                  <a:schemeClr val="tx1"/>
                </a:solidFill>
                <a:latin typeface="Times New Roman" charset="0"/>
              </a:defRPr>
            </a:lvl8pPr>
            <a:lvl9pPr marL="3960038" indent="-232943" eaLnBrk="0" fontAlgn="base" hangingPunct="0">
              <a:spcBef>
                <a:spcPct val="0"/>
              </a:spcBef>
              <a:spcAft>
                <a:spcPct val="0"/>
              </a:spcAft>
              <a:defRPr sz="2400">
                <a:solidFill>
                  <a:schemeClr val="tx1"/>
                </a:solidFill>
                <a:latin typeface="Times New Roman" charset="0"/>
              </a:defRPr>
            </a:lvl9pPr>
          </a:lstStyle>
          <a:p>
            <a:pPr eaLnBrk="1" hangingPunct="1">
              <a:defRPr/>
            </a:pPr>
            <a:fld id="{8E312D82-0A2F-481F-8433-AE9CF5B650B8}" type="slidenum">
              <a:rPr lang="en-US" sz="1200"/>
              <a:pPr eaLnBrk="1" hangingPunct="1">
                <a:defRPr/>
              </a:pPr>
              <a:t>9</a:t>
            </a:fld>
            <a:endParaRPr lang="en-US" sz="1200"/>
          </a:p>
        </p:txBody>
      </p:sp>
      <p:sp>
        <p:nvSpPr>
          <p:cNvPr id="51203" name="Rectangle 2"/>
          <p:cNvSpPr>
            <a:spLocks noGrp="1" noRot="1" noChangeAspect="1" noChangeArrowheads="1" noTextEdit="1"/>
          </p:cNvSpPr>
          <p:nvPr>
            <p:ph type="sldImg"/>
          </p:nvPr>
        </p:nvSpPr>
        <p:spPr>
          <a:xfrm>
            <a:off x="1181100" y="544513"/>
            <a:ext cx="4648200" cy="3486150"/>
          </a:xfrm>
          <a:ln/>
        </p:spPr>
      </p:sp>
      <p:sp>
        <p:nvSpPr>
          <p:cNvPr id="51204" name="Rectangle 3"/>
          <p:cNvSpPr>
            <a:spLocks noGrp="1" noChangeArrowheads="1"/>
          </p:cNvSpPr>
          <p:nvPr>
            <p:ph type="body" idx="1"/>
          </p:nvPr>
        </p:nvSpPr>
        <p:spPr>
          <a:xfrm>
            <a:off x="701675" y="4319588"/>
            <a:ext cx="5607050" cy="42799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948018-50CD-4B37-A774-F0EF141F2872}" type="slidenum">
              <a:rPr lang="en-US" smtClean="0"/>
              <a:t>13</a:t>
            </a:fld>
            <a:endParaRPr lang="en-US"/>
          </a:p>
        </p:txBody>
      </p:sp>
    </p:spTree>
    <p:extLst>
      <p:ext uri="{BB962C8B-B14F-4D97-AF65-F5344CB8AC3E}">
        <p14:creationId xmlns:p14="http://schemas.microsoft.com/office/powerpoint/2010/main" val="105401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smtClean="0"/>
              <a:t>Module Title</a:t>
            </a:r>
            <a:br>
              <a:rPr lang="en-US" dirty="0" smtClean="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887" y="1144588"/>
            <a:ext cx="4086225" cy="990600"/>
          </a:xfrm>
          <a:prstGeom prst="rect">
            <a:avLst/>
          </a:prstGeom>
        </p:spPr>
      </p:pic>
      <p:sp>
        <p:nvSpPr>
          <p:cNvPr id="7" name="Rectangle 6"/>
          <p:cNvSpPr/>
          <p:nvPr userDrawn="1"/>
        </p:nvSpPr>
        <p:spPr>
          <a:xfrm>
            <a:off x="1028699" y="3930196"/>
            <a:ext cx="7086600" cy="584775"/>
          </a:xfrm>
          <a:prstGeom prst="rect">
            <a:avLst/>
          </a:prstGeom>
        </p:spPr>
        <p:txBody>
          <a:bodyPr wrap="square">
            <a:spAutoFit/>
          </a:bodyPr>
          <a:lstStyle/>
          <a:p>
            <a:pPr algn="ctr"/>
            <a:r>
              <a:rPr lang="en-US" sz="3200" b="1" dirty="0" smtClean="0"/>
              <a:t>The Fiscal Ship</a:t>
            </a:r>
            <a:r>
              <a:rPr lang="en-US" sz="3200" b="1" baseline="0" dirty="0" smtClean="0"/>
              <a:t> by Elizabeth Healy</a:t>
            </a:r>
            <a:endParaRPr lang="en-US" sz="3200" b="1"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14565-70E8-4D5F-892D-899AB1BF2CB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DD0B8-8133-4BAE-AB1E-82A10C3544FE}" type="slidenum">
              <a:rPr lang="en-US" smtClean="0"/>
              <a:t>‹#›</a:t>
            </a:fld>
            <a:endParaRPr lang="en-US"/>
          </a:p>
        </p:txBody>
      </p:sp>
    </p:spTree>
    <p:extLst>
      <p:ext uri="{BB962C8B-B14F-4D97-AF65-F5344CB8AC3E}">
        <p14:creationId xmlns:p14="http://schemas.microsoft.com/office/powerpoint/2010/main" val="353152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CE0BA12-90CB-4427-B6B2-F403A99326A6}" type="slidenum">
              <a:rPr lang="en-US"/>
              <a:pPr>
                <a:defRPr/>
              </a:pPr>
              <a:t>‹#›</a:t>
            </a:fld>
            <a:endParaRPr lang="en-US"/>
          </a:p>
        </p:txBody>
      </p:sp>
    </p:spTree>
    <p:extLst>
      <p:ext uri="{BB962C8B-B14F-4D97-AF65-F5344CB8AC3E}">
        <p14:creationId xmlns:p14="http://schemas.microsoft.com/office/powerpoint/2010/main" val="126311069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smtClean="0"/>
              <a:t>Click to edit Master text styles</a:t>
            </a:r>
          </a:p>
          <a:p>
            <a:pPr lvl="1"/>
            <a:r>
              <a:rPr lang="en-US" dirty="0" smtClean="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8"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9"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extLst>
      <p:ext uri="{BB962C8B-B14F-4D97-AF65-F5344CB8AC3E}">
        <p14:creationId xmlns:p14="http://schemas.microsoft.com/office/powerpoint/2010/main" val="2466549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1"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12"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7"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22"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smtClean="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3"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14"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The Fiscal Ship</a:t>
            </a:r>
          </a:p>
          <a:p>
            <a:pPr>
              <a:defRPr/>
            </a:pPr>
            <a:r>
              <a:rPr lang="en-US" b="1" dirty="0" smtClean="0">
                <a:solidFill>
                  <a:srgbClr val="1578BC"/>
                </a:solidFill>
              </a:rPr>
              <a:t>www.EconEdLink.org </a:t>
            </a:r>
            <a:endParaRPr lang="en-US" b="1" dirty="0">
              <a:solidFill>
                <a:srgbClr val="1578BC"/>
              </a:solidFill>
            </a:endParaRPr>
          </a:p>
        </p:txBody>
      </p:sp>
      <p:sp>
        <p:nvSpPr>
          <p:cNvPr id="13"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14565-70E8-4D5F-892D-899AB1BF2CB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DD0B8-8133-4BAE-AB1E-82A10C3544FE}" type="slidenum">
              <a:rPr lang="en-US" smtClean="0"/>
              <a:t>‹#›</a:t>
            </a:fld>
            <a:endParaRPr lang="en-US"/>
          </a:p>
        </p:txBody>
      </p:sp>
    </p:spTree>
    <p:extLst>
      <p:ext uri="{BB962C8B-B14F-4D97-AF65-F5344CB8AC3E}">
        <p14:creationId xmlns:p14="http://schemas.microsoft.com/office/powerpoint/2010/main" val="403435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14565-70E8-4D5F-892D-899AB1BF2CB3}"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DD0B8-8133-4BAE-AB1E-82A10C3544FE}" type="slidenum">
              <a:rPr lang="en-US" smtClean="0"/>
              <a:t>‹#›</a:t>
            </a:fld>
            <a:endParaRPr lang="en-US"/>
          </a:p>
        </p:txBody>
      </p:sp>
    </p:spTree>
    <p:extLst>
      <p:ext uri="{BB962C8B-B14F-4D97-AF65-F5344CB8AC3E}">
        <p14:creationId xmlns:p14="http://schemas.microsoft.com/office/powerpoint/2010/main" val="402759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smtClean="0"/>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smtClean="0"/>
              <a:t>10.30.2015 </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 id="2147483695" r:id="rId8"/>
    <p:sldLayoutId id="2147483696" r:id="rId9"/>
    <p:sldLayoutId id="2147483697" r:id="rId10"/>
    <p:sldLayoutId id="2147483698"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fiscalship.org" TargetMode="External"/><Relationship Id="rId2" Type="http://schemas.openxmlformats.org/officeDocument/2006/relationships/hyperlink" Target="https://www.youtube.com/watch?v=QSWUcaT4GGA"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
          <p:cNvSpPr>
            <a:spLocks noGrp="1" noChangeArrowheads="1"/>
          </p:cNvSpPr>
          <p:nvPr>
            <p:ph type="ctrTitle"/>
          </p:nvPr>
        </p:nvSpPr>
        <p:spPr/>
        <p:txBody>
          <a:bodyPr/>
          <a:lstStyle/>
          <a:p>
            <a:pPr eaLnBrk="1" hangingPunct="1"/>
            <a:r>
              <a:rPr lang="en-US" altLang="en-US" sz="6000" b="1" smtClean="0"/>
              <a:t>Fiscal Policy</a:t>
            </a:r>
          </a:p>
        </p:txBody>
      </p:sp>
      <p:sp>
        <p:nvSpPr>
          <p:cNvPr id="3076" name="Subtitle 1"/>
          <p:cNvSpPr>
            <a:spLocks noGrp="1"/>
          </p:cNvSpPr>
          <p:nvPr>
            <p:ph type="subTitle" idx="1"/>
          </p:nvPr>
        </p:nvSpPr>
        <p:spPr/>
        <p:txBody>
          <a:bodyPr/>
          <a:lstStyle/>
          <a:p>
            <a:endParaRPr lang="en-US" altLang="en-US" dirty="0" smtClean="0"/>
          </a:p>
        </p:txBody>
      </p:sp>
    </p:spTree>
    <p:extLst>
      <p:ext uri="{BB962C8B-B14F-4D97-AF65-F5344CB8AC3E}">
        <p14:creationId xmlns:p14="http://schemas.microsoft.com/office/powerpoint/2010/main" val="303655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Discretionary Stabilizers</a:t>
            </a:r>
          </a:p>
        </p:txBody>
      </p:sp>
      <p:sp>
        <p:nvSpPr>
          <p:cNvPr id="12291" name="Content Placeholder 2"/>
          <p:cNvSpPr>
            <a:spLocks noGrp="1"/>
          </p:cNvSpPr>
          <p:nvPr>
            <p:ph idx="1"/>
          </p:nvPr>
        </p:nvSpPr>
        <p:spPr/>
        <p:txBody>
          <a:bodyPr/>
          <a:lstStyle/>
          <a:p>
            <a:r>
              <a:rPr lang="en-US" altLang="en-US" smtClean="0"/>
              <a:t>Require deliberate action</a:t>
            </a:r>
          </a:p>
          <a:p>
            <a:endParaRPr lang="en-US" altLang="en-US" smtClean="0"/>
          </a:p>
        </p:txBody>
      </p:sp>
      <p:pic>
        <p:nvPicPr>
          <p:cNvPr id="12292" name="Picture 2" descr="http://cdn.americanprogress.org/wp-content/uploads/issues/2012/05/img/recovery10_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2743200"/>
            <a:ext cx="67135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29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DD0B8-8133-4BAE-AB1E-82A10C3544FE}" type="slidenum">
              <a:rPr lang="en-US" smtClean="0"/>
              <a:t>11</a:t>
            </a:fld>
            <a:endParaRPr lang="en-US"/>
          </a:p>
        </p:txBody>
      </p:sp>
      <p:pic>
        <p:nvPicPr>
          <p:cNvPr id="2050" name="Picture 2" descr="C:\Users\sshacket\AppData\Local\Microsoft\Windows\Temporary Internet Files\Content.Outlook\OYISTNR1\IMG_4561.JPG"/>
          <p:cNvPicPr>
            <a:picLocks noChangeAspect="1" noChangeArrowheads="1"/>
          </p:cNvPicPr>
          <p:nvPr/>
        </p:nvPicPr>
        <p:blipFill rotWithShape="1">
          <a:blip r:embed="rId2">
            <a:extLst>
              <a:ext uri="{28A0092B-C50C-407E-A947-70E740481C1C}">
                <a14:useLocalDpi xmlns:a14="http://schemas.microsoft.com/office/drawing/2010/main" val="0"/>
              </a:ext>
            </a:extLst>
          </a:blip>
          <a:srcRect l="4362" t="17730" r="4362" b="17730"/>
          <a:stretch/>
        </p:blipFill>
        <p:spPr bwMode="auto">
          <a:xfrm>
            <a:off x="1" y="685800"/>
            <a:ext cx="914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660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Election Economics</a:t>
            </a:r>
            <a:endParaRPr lang="en-US" dirty="0"/>
          </a:p>
        </p:txBody>
      </p:sp>
    </p:spTree>
    <p:extLst>
      <p:ext uri="{BB962C8B-B14F-4D97-AF65-F5344CB8AC3E}">
        <p14:creationId xmlns:p14="http://schemas.microsoft.com/office/powerpoint/2010/main" val="239889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Budget</a:t>
            </a:r>
            <a:endParaRPr lang="en-US" dirty="0"/>
          </a:p>
        </p:txBody>
      </p:sp>
      <p:sp>
        <p:nvSpPr>
          <p:cNvPr id="3" name="Content Placeholder 2"/>
          <p:cNvSpPr>
            <a:spLocks noGrp="1"/>
          </p:cNvSpPr>
          <p:nvPr>
            <p:ph idx="1"/>
          </p:nvPr>
        </p:nvSpPr>
        <p:spPr/>
        <p:txBody>
          <a:bodyPr/>
          <a:lstStyle/>
          <a:p>
            <a:r>
              <a:rPr lang="en-US" dirty="0" smtClean="0">
                <a:latin typeface="Gill Sans"/>
              </a:rPr>
              <a:t>The taxing and spending plan of the national government</a:t>
            </a:r>
            <a:endParaRPr lang="en-US" dirty="0">
              <a:latin typeface="Gill Sans"/>
            </a:endParaRPr>
          </a:p>
        </p:txBody>
      </p:sp>
    </p:spTree>
    <p:extLst>
      <p:ext uri="{BB962C8B-B14F-4D97-AF65-F5344CB8AC3E}">
        <p14:creationId xmlns:p14="http://schemas.microsoft.com/office/powerpoint/2010/main" val="19673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look at the 2015 federal budget</a:t>
            </a:r>
            <a:endParaRPr lang="en-US" dirty="0"/>
          </a:p>
        </p:txBody>
      </p:sp>
      <p:sp>
        <p:nvSpPr>
          <p:cNvPr id="9" name="Rectangle 8"/>
          <p:cNvSpPr/>
          <p:nvPr/>
        </p:nvSpPr>
        <p:spPr>
          <a:xfrm>
            <a:off x="381000" y="5602069"/>
            <a:ext cx="8229600" cy="923330"/>
          </a:xfrm>
          <a:prstGeom prst="rect">
            <a:avLst/>
          </a:prstGeom>
        </p:spPr>
        <p:txBody>
          <a:bodyPr wrap="square">
            <a:spAutoFit/>
          </a:bodyPr>
          <a:lstStyle/>
          <a:p>
            <a:pPr algn="ctr"/>
            <a:r>
              <a:rPr lang="en-US" sz="1800" dirty="0" smtClean="0">
                <a:latin typeface="Gill Sans"/>
              </a:rPr>
              <a:t>When government spending is greater than tax collections, the result is a </a:t>
            </a:r>
            <a:r>
              <a:rPr lang="en-US" sz="1800" b="1" dirty="0" smtClean="0">
                <a:latin typeface="Gill Sans"/>
              </a:rPr>
              <a:t>budget deficit</a:t>
            </a:r>
            <a:r>
              <a:rPr lang="en-US" sz="1800" dirty="0" smtClean="0">
                <a:latin typeface="Gill Sans"/>
              </a:rPr>
              <a:t>; the federal government then must borrow money to fund its deficit spending</a:t>
            </a:r>
            <a:endParaRPr lang="en-US" sz="1800" dirty="0">
              <a:latin typeface="Gill Sans"/>
            </a:endParaRPr>
          </a:p>
        </p:txBody>
      </p:sp>
      <p:sp>
        <p:nvSpPr>
          <p:cNvPr id="11" name="TextBox 10"/>
          <p:cNvSpPr txBox="1"/>
          <p:nvPr/>
        </p:nvSpPr>
        <p:spPr>
          <a:xfrm>
            <a:off x="5029200" y="6428601"/>
            <a:ext cx="3962400" cy="276999"/>
          </a:xfrm>
          <a:prstGeom prst="rect">
            <a:avLst/>
          </a:prstGeom>
          <a:noFill/>
        </p:spPr>
        <p:txBody>
          <a:bodyPr wrap="square" rtlCol="0">
            <a:spAutoFit/>
          </a:bodyPr>
          <a:lstStyle/>
          <a:p>
            <a:pPr algn="r"/>
            <a:r>
              <a:rPr lang="en-US" sz="1200" dirty="0" smtClean="0">
                <a:latin typeface="Gill Sans"/>
              </a:rPr>
              <a:t>Source: Congressional Budget Office</a:t>
            </a:r>
            <a:endParaRPr lang="en-US" sz="1200" dirty="0">
              <a:latin typeface="Gill Sans"/>
            </a:endParaRPr>
          </a:p>
        </p:txBody>
      </p:sp>
      <p:pic>
        <p:nvPicPr>
          <p:cNvPr id="17" name="Picture 16"/>
          <p:cNvPicPr>
            <a:picLocks noChangeAspect="1"/>
          </p:cNvPicPr>
          <p:nvPr/>
        </p:nvPicPr>
        <p:blipFill>
          <a:blip r:embed="rId2"/>
          <a:stretch>
            <a:fillRect/>
          </a:stretch>
        </p:blipFill>
        <p:spPr>
          <a:xfrm>
            <a:off x="266700" y="1322070"/>
            <a:ext cx="8610600" cy="4213860"/>
          </a:xfrm>
          <a:prstGeom prst="rect">
            <a:avLst/>
          </a:prstGeom>
        </p:spPr>
      </p:pic>
    </p:spTree>
    <p:extLst>
      <p:ext uri="{BB962C8B-B14F-4D97-AF65-F5344CB8AC3E}">
        <p14:creationId xmlns:p14="http://schemas.microsoft.com/office/powerpoint/2010/main" val="3569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federal government has run a deficit for much of the last century</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719137" y="1743869"/>
            <a:ext cx="7705725" cy="4238625"/>
          </a:xfrm>
          <a:prstGeom prst="rect">
            <a:avLst/>
          </a:prstGeom>
          <a:noFill/>
          <a:ln w="9525">
            <a:noFill/>
            <a:miter lim="800000"/>
            <a:headEnd/>
            <a:tailEnd/>
          </a:ln>
        </p:spPr>
      </p:pic>
      <p:sp>
        <p:nvSpPr>
          <p:cNvPr id="5" name="TextBox 4"/>
          <p:cNvSpPr txBox="1"/>
          <p:nvPr/>
        </p:nvSpPr>
        <p:spPr>
          <a:xfrm>
            <a:off x="4191000" y="6428601"/>
            <a:ext cx="4800600" cy="276999"/>
          </a:xfrm>
          <a:prstGeom prst="rect">
            <a:avLst/>
          </a:prstGeom>
          <a:noFill/>
        </p:spPr>
        <p:txBody>
          <a:bodyPr wrap="square" rtlCol="0">
            <a:spAutoFit/>
          </a:bodyPr>
          <a:lstStyle/>
          <a:p>
            <a:pPr algn="r"/>
            <a:r>
              <a:rPr lang="en-US" sz="1200" dirty="0" smtClean="0">
                <a:latin typeface="Gill Sans"/>
              </a:rPr>
              <a:t>Source: FRED Economic Data, Federal Reserve Bank of St. Louis</a:t>
            </a:r>
            <a:endParaRPr lang="en-US" sz="1200" dirty="0">
              <a:latin typeface="Gill Sans"/>
            </a:endParaRPr>
          </a:p>
        </p:txBody>
      </p:sp>
    </p:spTree>
    <p:extLst>
      <p:ext uri="{BB962C8B-B14F-4D97-AF65-F5344CB8AC3E}">
        <p14:creationId xmlns:p14="http://schemas.microsoft.com/office/powerpoint/2010/main" val="393416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yearly deficit adds to the </a:t>
            </a:r>
            <a:br>
              <a:rPr lang="en-US" dirty="0" smtClean="0"/>
            </a:br>
            <a:r>
              <a:rPr lang="en-US" b="1" dirty="0" smtClean="0"/>
              <a:t>national debt</a:t>
            </a:r>
            <a:endParaRPr lang="en-US" b="1" dirty="0"/>
          </a:p>
        </p:txBody>
      </p:sp>
      <p:sp>
        <p:nvSpPr>
          <p:cNvPr id="6" name="TextBox 5"/>
          <p:cNvSpPr txBox="1"/>
          <p:nvPr/>
        </p:nvSpPr>
        <p:spPr>
          <a:xfrm>
            <a:off x="2057400" y="6428601"/>
            <a:ext cx="6934200" cy="276999"/>
          </a:xfrm>
          <a:prstGeom prst="rect">
            <a:avLst/>
          </a:prstGeom>
          <a:noFill/>
        </p:spPr>
        <p:txBody>
          <a:bodyPr wrap="square" rtlCol="0">
            <a:spAutoFit/>
          </a:bodyPr>
          <a:lstStyle/>
          <a:p>
            <a:pPr algn="r"/>
            <a:r>
              <a:rPr lang="en-US" sz="1200" dirty="0" smtClean="0">
                <a:latin typeface="Gill Sans"/>
              </a:rPr>
              <a:t>Source: Congressional Budget Office, “The 2015 Long-Term Budget Outlook,” June 16, 2015</a:t>
            </a:r>
            <a:endParaRPr lang="en-US" sz="1200" dirty="0">
              <a:latin typeface="Gill Sans"/>
            </a:endParaRPr>
          </a:p>
        </p:txBody>
      </p:sp>
      <p:pic>
        <p:nvPicPr>
          <p:cNvPr id="25603" name="Picture 3"/>
          <p:cNvPicPr>
            <a:picLocks noChangeAspect="1" noChangeArrowheads="1"/>
          </p:cNvPicPr>
          <p:nvPr/>
        </p:nvPicPr>
        <p:blipFill>
          <a:blip r:embed="rId2" cstate="print"/>
          <a:srcRect/>
          <a:stretch>
            <a:fillRect/>
          </a:stretch>
        </p:blipFill>
        <p:spPr bwMode="auto">
          <a:xfrm>
            <a:off x="533400" y="1600200"/>
            <a:ext cx="8077200" cy="4667477"/>
          </a:xfrm>
          <a:prstGeom prst="rect">
            <a:avLst/>
          </a:prstGeom>
          <a:noFill/>
          <a:ln w="9525">
            <a:noFill/>
            <a:miter lim="800000"/>
            <a:headEnd/>
            <a:tailEnd/>
          </a:ln>
        </p:spPr>
      </p:pic>
    </p:spTree>
    <p:extLst>
      <p:ext uri="{BB962C8B-B14F-4D97-AF65-F5344CB8AC3E}">
        <p14:creationId xmlns:p14="http://schemas.microsoft.com/office/powerpoint/2010/main" val="1890253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long-term federal budget outlook</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latin typeface="Gill Sans"/>
              </a:rPr>
              <a:t>The long-term federal budget outlook has worsened dramatically in recent years</a:t>
            </a:r>
          </a:p>
          <a:p>
            <a:r>
              <a:rPr lang="en-US" dirty="0" smtClean="0">
                <a:latin typeface="Gill Sans"/>
              </a:rPr>
              <a:t>Federal debt as a % of GDP is higher than at any time since WWII</a:t>
            </a:r>
          </a:p>
          <a:p>
            <a:r>
              <a:rPr lang="en-US" dirty="0" smtClean="0">
                <a:latin typeface="Gill Sans"/>
              </a:rPr>
              <a:t>The CBO projects that growing budget deficits will push debt well above its current high level </a:t>
            </a:r>
            <a:r>
              <a:rPr lang="en-US" dirty="0">
                <a:latin typeface="Gill Sans"/>
              </a:rPr>
              <a:t>→</a:t>
            </a:r>
            <a:r>
              <a:rPr lang="en-US" dirty="0" smtClean="0">
                <a:latin typeface="Gill Sans"/>
              </a:rPr>
              <a:t> in 25 years, federal debt will exceed 100% of GDP and still be on an upward path</a:t>
            </a:r>
          </a:p>
          <a:p>
            <a:r>
              <a:rPr lang="en-US" dirty="0" smtClean="0">
                <a:latin typeface="Gill Sans"/>
              </a:rPr>
              <a:t>The policy changes needed to reduce debt will become larger and larger over time</a:t>
            </a:r>
          </a:p>
        </p:txBody>
      </p:sp>
    </p:spTree>
    <p:extLst>
      <p:ext uri="{BB962C8B-B14F-4D97-AF65-F5344CB8AC3E}">
        <p14:creationId xmlns:p14="http://schemas.microsoft.com/office/powerpoint/2010/main" val="162391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consequences would a large and growing </a:t>
            </a:r>
            <a:r>
              <a:rPr lang="en-US" dirty="0"/>
              <a:t>f</a:t>
            </a:r>
            <a:r>
              <a:rPr lang="en-US" dirty="0" smtClean="0"/>
              <a:t>ederal debt have?</a:t>
            </a:r>
            <a:endParaRPr lang="en-US" dirty="0"/>
          </a:p>
        </p:txBody>
      </p:sp>
      <p:sp>
        <p:nvSpPr>
          <p:cNvPr id="2" name="Content Placeholder 1"/>
          <p:cNvSpPr>
            <a:spLocks noGrp="1"/>
          </p:cNvSpPr>
          <p:nvPr>
            <p:ph idx="1"/>
          </p:nvPr>
        </p:nvSpPr>
        <p:spPr>
          <a:xfrm>
            <a:off x="457200" y="1600200"/>
            <a:ext cx="8229600" cy="5105400"/>
          </a:xfrm>
        </p:spPr>
        <p:txBody>
          <a:bodyPr>
            <a:normAutofit fontScale="92500" lnSpcReduction="10000"/>
          </a:bodyPr>
          <a:lstStyle/>
          <a:p>
            <a:r>
              <a:rPr lang="en-US" dirty="0" smtClean="0">
                <a:latin typeface="Gill Sans"/>
              </a:rPr>
              <a:t>The larger a government’s debt, the greater the risk of a fiscal crisis</a:t>
            </a:r>
          </a:p>
          <a:p>
            <a:r>
              <a:rPr lang="en-US" dirty="0" smtClean="0">
                <a:latin typeface="Gill Sans"/>
              </a:rPr>
              <a:t>Significant negative consequences of a large and growing federal debt:</a:t>
            </a:r>
          </a:p>
          <a:p>
            <a:pPr lvl="1"/>
            <a:r>
              <a:rPr lang="en-US" dirty="0" smtClean="0">
                <a:latin typeface="Gill Sans"/>
              </a:rPr>
              <a:t>Large amount of federal borrowing would draw money away from private investment in productive capital over the long term</a:t>
            </a:r>
          </a:p>
          <a:p>
            <a:pPr lvl="1"/>
            <a:r>
              <a:rPr lang="en-US" dirty="0">
                <a:latin typeface="Gill Sans"/>
              </a:rPr>
              <a:t>↑ </a:t>
            </a:r>
            <a:r>
              <a:rPr lang="en-US" dirty="0" smtClean="0">
                <a:latin typeface="Gill Sans"/>
              </a:rPr>
              <a:t>federal spending on interest payments → </a:t>
            </a:r>
          </a:p>
          <a:p>
            <a:pPr marL="457200" lvl="1" indent="0">
              <a:buNone/>
            </a:pPr>
            <a:r>
              <a:rPr lang="en-US" dirty="0" smtClean="0">
                <a:latin typeface="Gill Sans"/>
              </a:rPr>
              <a:t>    ↑taxes, ↓ spending on benefits/services, or both</a:t>
            </a:r>
          </a:p>
          <a:p>
            <a:pPr lvl="1"/>
            <a:r>
              <a:rPr lang="en-US" dirty="0" smtClean="0">
                <a:latin typeface="Gill Sans"/>
              </a:rPr>
              <a:t>Large amount of debt would restrict policymakers’ ability to use tax and spending policies to respond to unexpected challenges</a:t>
            </a:r>
          </a:p>
          <a:p>
            <a:pPr lvl="1"/>
            <a:endParaRPr lang="en-US" dirty="0" smtClean="0">
              <a:latin typeface="Gill Sans"/>
            </a:endParaRPr>
          </a:p>
          <a:p>
            <a:pPr lvl="1"/>
            <a:endParaRPr lang="en-US" dirty="0" smtClean="0">
              <a:latin typeface="Gill Sans"/>
            </a:endParaRPr>
          </a:p>
          <a:p>
            <a:pPr lvl="1"/>
            <a:endParaRPr lang="en-US" dirty="0" smtClean="0">
              <a:latin typeface="Gill Sans"/>
            </a:endParaRPr>
          </a:p>
          <a:p>
            <a:endParaRPr lang="en-US" dirty="0">
              <a:latin typeface="Gill Sans"/>
            </a:endParaRPr>
          </a:p>
        </p:txBody>
      </p:sp>
    </p:spTree>
    <p:extLst>
      <p:ext uri="{BB962C8B-B14F-4D97-AF65-F5344CB8AC3E}">
        <p14:creationId xmlns:p14="http://schemas.microsoft.com/office/powerpoint/2010/main" val="31043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229600" cy="3810000"/>
          </a:xfrm>
        </p:spPr>
        <p:txBody>
          <a:bodyPr>
            <a:normAutofit fontScale="62500" lnSpcReduction="20000"/>
          </a:bodyPr>
          <a:lstStyle/>
          <a:p>
            <a:r>
              <a:rPr lang="en-US" dirty="0" smtClean="0">
                <a:latin typeface="Gill Sans"/>
              </a:rPr>
              <a:t>You need to captain the U.S.S. Federal Budget to avoid the stormy seas of debt.  </a:t>
            </a:r>
          </a:p>
          <a:p>
            <a:r>
              <a:rPr lang="en-US" dirty="0" smtClean="0">
                <a:latin typeface="Gill Sans"/>
              </a:rPr>
              <a:t>Your mission is to pick from a menu of tax and spending options to reduce the debt from projected levels over the next 25 years and keep the debt level no higher than it is today.</a:t>
            </a:r>
          </a:p>
          <a:p>
            <a:r>
              <a:rPr lang="en-US" dirty="0" smtClean="0">
                <a:latin typeface="Gill Sans"/>
              </a:rPr>
              <a:t>But budget decisions aren’t only about fiscal sustainability. They also shape the kind of country we live in. To win the game, you need to find a combination of policies that match your values and priorities AND set the budget on a sustainable course.</a:t>
            </a:r>
          </a:p>
          <a:p>
            <a:pPr marL="0" indent="0">
              <a:buNone/>
            </a:pPr>
            <a:endParaRPr lang="en-US" dirty="0">
              <a:latin typeface="Gill Sans"/>
            </a:endParaRPr>
          </a:p>
          <a:p>
            <a:pPr marL="0" indent="0" algn="ctr">
              <a:buNone/>
            </a:pPr>
            <a:r>
              <a:rPr lang="en-US" dirty="0" smtClean="0">
                <a:latin typeface="Gill Sans"/>
              </a:rPr>
              <a:t>Before we begin the game, you’ll select your governing goals. The goals are your aspirations and values – the ones that shape the kind of country we live in.  You need to pick up to three.</a:t>
            </a:r>
          </a:p>
          <a:p>
            <a:endParaRPr lang="en-US" dirty="0">
              <a:latin typeface="Gill Sans"/>
            </a:endParaRPr>
          </a:p>
        </p:txBody>
      </p:sp>
      <p:pic>
        <p:nvPicPr>
          <p:cNvPr id="31750" name="Picture 6" descr="http://econedlink.org/img/interactive-images/EconEdLink-405-the-fiscal-ship.jpg"/>
          <p:cNvPicPr>
            <a:picLocks noChangeAspect="1" noChangeArrowheads="1"/>
          </p:cNvPicPr>
          <p:nvPr/>
        </p:nvPicPr>
        <p:blipFill>
          <a:blip r:embed="rId2" cstate="print"/>
          <a:srcRect/>
          <a:stretch>
            <a:fillRect/>
          </a:stretch>
        </p:blipFill>
        <p:spPr bwMode="auto">
          <a:xfrm>
            <a:off x="304800" y="133349"/>
            <a:ext cx="8572500" cy="2762251"/>
          </a:xfrm>
          <a:prstGeom prst="rect">
            <a:avLst/>
          </a:prstGeom>
          <a:noFill/>
        </p:spPr>
      </p:pic>
    </p:spTree>
    <p:extLst>
      <p:ext uri="{BB962C8B-B14F-4D97-AF65-F5344CB8AC3E}">
        <p14:creationId xmlns:p14="http://schemas.microsoft.com/office/powerpoint/2010/main" val="13212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Legislative Mandates</a:t>
            </a:r>
          </a:p>
        </p:txBody>
      </p:sp>
      <p:sp>
        <p:nvSpPr>
          <p:cNvPr id="4099" name="Rectangle 3"/>
          <p:cNvSpPr>
            <a:spLocks noGrp="1" noChangeArrowheads="1"/>
          </p:cNvSpPr>
          <p:nvPr>
            <p:ph type="body" idx="1"/>
          </p:nvPr>
        </p:nvSpPr>
        <p:spPr/>
        <p:txBody>
          <a:bodyPr/>
          <a:lstStyle/>
          <a:p>
            <a:pPr eaLnBrk="1" hangingPunct="1"/>
            <a:r>
              <a:rPr lang="en-US" altLang="en-US" smtClean="0"/>
              <a:t>Employment Act of 1946</a:t>
            </a:r>
          </a:p>
          <a:p>
            <a:pPr lvl="1" eaLnBrk="1" hangingPunct="1"/>
            <a:r>
              <a:rPr lang="en-US" altLang="en-US" smtClean="0"/>
              <a:t>Commits the Federal government to use all practicable means, consistent with the market system to “create economic conditions under which there will be…employment opportunities, including self-employment, for those able, willing and seeking work, and to promote maximum employment, production, and purchasing power.</a:t>
            </a:r>
          </a:p>
        </p:txBody>
      </p:sp>
    </p:spTree>
    <p:extLst>
      <p:ext uri="{BB962C8B-B14F-4D97-AF65-F5344CB8AC3E}">
        <p14:creationId xmlns:p14="http://schemas.microsoft.com/office/powerpoint/2010/main" val="94409544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governing goals – Template for discussing with your partner</a:t>
            </a:r>
            <a:endParaRPr lang="en-US" dirty="0"/>
          </a:p>
        </p:txBody>
      </p:sp>
      <p:sp>
        <p:nvSpPr>
          <p:cNvPr id="3" name="Content Placeholder 2"/>
          <p:cNvSpPr>
            <a:spLocks noGrp="1"/>
          </p:cNvSpPr>
          <p:nvPr>
            <p:ph idx="1"/>
          </p:nvPr>
        </p:nvSpPr>
        <p:spPr>
          <a:xfrm>
            <a:off x="457200" y="1874837"/>
            <a:ext cx="8229600" cy="4525963"/>
          </a:xfrm>
        </p:spPr>
        <p:txBody>
          <a:bodyPr>
            <a:normAutofit fontScale="55000" lnSpcReduction="20000"/>
          </a:bodyPr>
          <a:lstStyle/>
          <a:p>
            <a:pPr>
              <a:buNone/>
            </a:pPr>
            <a:r>
              <a:rPr lang="en-US" dirty="0" smtClean="0">
                <a:latin typeface="Gill Sans"/>
              </a:rPr>
              <a:t>Partner #1 Explain:</a:t>
            </a:r>
          </a:p>
          <a:p>
            <a:r>
              <a:rPr lang="en-US" dirty="0" smtClean="0">
                <a:latin typeface="Gill Sans"/>
              </a:rPr>
              <a:t>Which goals did you choose?</a:t>
            </a:r>
          </a:p>
          <a:p>
            <a:r>
              <a:rPr lang="en-US" dirty="0" smtClean="0">
                <a:latin typeface="Gill Sans"/>
              </a:rPr>
              <a:t>Why did you choose these goals?</a:t>
            </a:r>
          </a:p>
          <a:p>
            <a:pPr>
              <a:buNone/>
            </a:pPr>
            <a:endParaRPr lang="en-US" dirty="0">
              <a:latin typeface="Gill Sans"/>
            </a:endParaRPr>
          </a:p>
          <a:p>
            <a:pPr marL="0" indent="0">
              <a:buNone/>
            </a:pPr>
            <a:r>
              <a:rPr lang="en-US" dirty="0" smtClean="0">
                <a:latin typeface="Gill Sans"/>
              </a:rPr>
              <a:t>Discuss together: Do partner #1’s goals work in concert with each other so that he/she will be able to achieve his/her objectives?  Do they balance both revenues and expenditures so that you will be able to put the country on a sustainable fiscal path?</a:t>
            </a:r>
          </a:p>
          <a:p>
            <a:pPr marL="0" indent="0">
              <a:buNone/>
            </a:pPr>
            <a:endParaRPr lang="en-US" dirty="0">
              <a:latin typeface="Gill Sans"/>
            </a:endParaRPr>
          </a:p>
          <a:p>
            <a:pPr>
              <a:buNone/>
            </a:pPr>
            <a:r>
              <a:rPr lang="en-US" dirty="0" smtClean="0">
                <a:latin typeface="Gill Sans"/>
              </a:rPr>
              <a:t>Partner #2 Explain:</a:t>
            </a:r>
          </a:p>
          <a:p>
            <a:r>
              <a:rPr lang="en-US" dirty="0" smtClean="0">
                <a:latin typeface="Gill Sans"/>
              </a:rPr>
              <a:t>Which goals did you choose?</a:t>
            </a:r>
          </a:p>
          <a:p>
            <a:r>
              <a:rPr lang="en-US" dirty="0" smtClean="0">
                <a:latin typeface="Gill Sans"/>
              </a:rPr>
              <a:t>Why did you choose these goals?</a:t>
            </a:r>
          </a:p>
          <a:p>
            <a:pPr>
              <a:buNone/>
            </a:pPr>
            <a:endParaRPr lang="en-US" dirty="0" smtClean="0">
              <a:latin typeface="Gill Sans"/>
            </a:endParaRPr>
          </a:p>
          <a:p>
            <a:pPr marL="0" indent="0">
              <a:buNone/>
            </a:pPr>
            <a:r>
              <a:rPr lang="en-US" dirty="0" smtClean="0">
                <a:latin typeface="Gill Sans"/>
              </a:rPr>
              <a:t>Discuss together: Do partner #2’s goals work in concert with each other so that he/she will be able to achieve his/her objectives?  Do they balance both revenues and expenditures so that you will be able to put the country on a sustainable fiscal path?</a:t>
            </a:r>
          </a:p>
          <a:p>
            <a:pPr marL="0" indent="0">
              <a:buNone/>
            </a:pPr>
            <a:endParaRPr lang="en-US" dirty="0" smtClean="0">
              <a:latin typeface="Gill Sans"/>
            </a:endParaRPr>
          </a:p>
          <a:p>
            <a:pPr marL="0" indent="0">
              <a:buNone/>
            </a:pPr>
            <a:endParaRPr lang="en-US" dirty="0" smtClean="0">
              <a:latin typeface="Gill Sans"/>
            </a:endParaRPr>
          </a:p>
          <a:p>
            <a:pPr>
              <a:buNone/>
            </a:pPr>
            <a:endParaRPr lang="en-US" dirty="0">
              <a:latin typeface="Gill Sans"/>
            </a:endParaRPr>
          </a:p>
        </p:txBody>
      </p:sp>
    </p:spTree>
    <p:extLst>
      <p:ext uri="{BB962C8B-B14F-4D97-AF65-F5344CB8AC3E}">
        <p14:creationId xmlns:p14="http://schemas.microsoft.com/office/powerpoint/2010/main" val="1414213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lvl="0"/>
            <a:r>
              <a:rPr lang="en-US" dirty="0" smtClean="0"/>
              <a:t>“5-Minute-Write”</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r>
              <a:rPr lang="en-US" dirty="0" smtClean="0">
                <a:latin typeface="Gill Sans"/>
              </a:rPr>
              <a:t>How were your chosen goals similar to or different from those of your partner?  What does this say about similarities or differences in your aspirations and values?</a:t>
            </a:r>
          </a:p>
          <a:p>
            <a:r>
              <a:rPr lang="en-US" dirty="0" smtClean="0">
                <a:latin typeface="Gill Sans"/>
              </a:rPr>
              <a:t>Do you want to make any changes to your goals after discussing them with your partner?  (In particular, think through your partner’s feedback on whether your goals will allow you to achieve your objectives. If you do want to make any changes to your goals, make note of your revised goals in question #1.)</a:t>
            </a:r>
          </a:p>
        </p:txBody>
      </p:sp>
    </p:spTree>
    <p:extLst>
      <p:ext uri="{BB962C8B-B14F-4D97-AF65-F5344CB8AC3E}">
        <p14:creationId xmlns:p14="http://schemas.microsoft.com/office/powerpoint/2010/main" val="2805447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play the game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https://www.youtube.com/watch?v=QSWUcaT4GGA</a:t>
            </a:r>
            <a:endParaRPr lang="en-US" dirty="0" smtClean="0"/>
          </a:p>
          <a:p>
            <a:pPr>
              <a:buNone/>
            </a:pPr>
            <a:endParaRPr lang="en-US" dirty="0"/>
          </a:p>
          <a:p>
            <a:pPr>
              <a:buNone/>
            </a:pPr>
            <a:endParaRPr lang="en-US" dirty="0" smtClean="0"/>
          </a:p>
          <a:p>
            <a:pPr>
              <a:buNone/>
            </a:pPr>
            <a:endParaRPr lang="en-US"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857" y="2794331"/>
            <a:ext cx="6246286" cy="3514394"/>
          </a:xfrm>
          <a:prstGeom prst="rect">
            <a:avLst/>
          </a:prstGeom>
        </p:spPr>
      </p:pic>
    </p:spTree>
    <p:extLst>
      <p:ext uri="{BB962C8B-B14F-4D97-AF65-F5344CB8AC3E}">
        <p14:creationId xmlns:p14="http://schemas.microsoft.com/office/powerpoint/2010/main" val="2904105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Gill Sans"/>
              </a:rPr>
              <a:t>How difficult was it to pursue your goals while also hitting the debt target?  Which of your goals were most difficult to achieve?</a:t>
            </a:r>
          </a:p>
          <a:p>
            <a:r>
              <a:rPr lang="en-US" dirty="0" smtClean="0">
                <a:latin typeface="Gill Sans"/>
              </a:rPr>
              <a:t>Which of your policy choices had the largest impact on your fiscal target?  Which barely moved the line?  Were you surprised by the magnitude of any policy choices?</a:t>
            </a:r>
          </a:p>
          <a:p>
            <a:r>
              <a:rPr lang="en-US" dirty="0" smtClean="0">
                <a:latin typeface="Gill Sans"/>
              </a:rPr>
              <a:t>What do you think the political obstacles would be to hitting the debt target?</a:t>
            </a:r>
          </a:p>
          <a:p>
            <a:r>
              <a:rPr lang="en-US" dirty="0" smtClean="0">
                <a:latin typeface="Gill Sans"/>
              </a:rPr>
              <a:t>What do you think would be the impact on the American middle class of the choices you made?</a:t>
            </a:r>
          </a:p>
          <a:p>
            <a:r>
              <a:rPr lang="en-US" dirty="0" smtClean="0">
                <a:latin typeface="Gill Sans"/>
              </a:rPr>
              <a:t>Did the game make you reevaluate your initial governing goals?  </a:t>
            </a:r>
          </a:p>
        </p:txBody>
      </p:sp>
    </p:spTree>
    <p:extLst>
      <p:ext uri="{BB962C8B-B14F-4D97-AF65-F5344CB8AC3E}">
        <p14:creationId xmlns:p14="http://schemas.microsoft.com/office/powerpoint/2010/main" val="378927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“5-Minute-Write”</a:t>
            </a:r>
            <a:endParaRPr lang="en-US" dirty="0"/>
          </a:p>
        </p:txBody>
      </p:sp>
      <p:sp>
        <p:nvSpPr>
          <p:cNvPr id="3" name="Content Placeholder 2"/>
          <p:cNvSpPr>
            <a:spLocks noGrp="1"/>
          </p:cNvSpPr>
          <p:nvPr>
            <p:ph idx="1"/>
          </p:nvPr>
        </p:nvSpPr>
        <p:spPr/>
        <p:txBody>
          <a:bodyPr/>
          <a:lstStyle/>
          <a:p>
            <a:r>
              <a:rPr lang="en-US" dirty="0">
                <a:latin typeface="Gill Sans"/>
              </a:rPr>
              <a:t>How should the federal government set the budget on a sustainable course in the next 25 years?</a:t>
            </a:r>
          </a:p>
        </p:txBody>
      </p:sp>
    </p:spTree>
    <p:extLst>
      <p:ext uri="{BB962C8B-B14F-4D97-AF65-F5344CB8AC3E}">
        <p14:creationId xmlns:p14="http://schemas.microsoft.com/office/powerpoint/2010/main" val="1152466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06" y="304800"/>
            <a:ext cx="8637588" cy="762000"/>
          </a:xfrm>
        </p:spPr>
        <p:txBody>
          <a:bodyPr/>
          <a:lstStyle/>
          <a:p>
            <a:r>
              <a:rPr lang="en-US" dirty="0" smtClean="0"/>
              <a:t>Risk of Government Spending: Crowding Out</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E0BA12-90CB-4427-B6B2-F403A99326A6}" type="slidenum">
              <a:rPr lang="en-US" smtClean="0"/>
              <a:pPr>
                <a:defRPr/>
              </a:pPr>
              <a:t>25</a:t>
            </a:fld>
            <a:endParaRPr lang="en-US"/>
          </a:p>
        </p:txBody>
      </p:sp>
      <p:pic>
        <p:nvPicPr>
          <p:cNvPr id="2052" name="Picture 4" descr="Image result for crow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23097"/>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9" name="Text Box 13"/>
          <p:cNvSpPr txBox="1">
            <a:spLocks noChangeArrowheads="1"/>
          </p:cNvSpPr>
          <p:nvPr/>
        </p:nvSpPr>
        <p:spPr bwMode="auto">
          <a:xfrm rot="-1430325">
            <a:off x="5121275" y="4373563"/>
            <a:ext cx="4125913"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000">
                <a:solidFill>
                  <a:schemeClr val="bg2"/>
                </a:solidFill>
                <a:latin typeface="Arial" panose="020B0604020202020204" pitchFamily="34" charset="0"/>
              </a:rPr>
              <a:t>Most of the content in this course will focus on change along the line because of interest rate changes rather than shifts of the line!</a:t>
            </a:r>
          </a:p>
        </p:txBody>
      </p:sp>
      <p:sp>
        <p:nvSpPr>
          <p:cNvPr id="53251" name="Rectangle 2"/>
          <p:cNvSpPr>
            <a:spLocks noGrp="1" noChangeArrowheads="1"/>
          </p:cNvSpPr>
          <p:nvPr>
            <p:ph type="title"/>
          </p:nvPr>
        </p:nvSpPr>
        <p:spPr/>
        <p:txBody>
          <a:bodyPr/>
          <a:lstStyle/>
          <a:p>
            <a:r>
              <a:rPr lang="en-US" altLang="en-US" smtClean="0"/>
              <a:t>Investment Demand Graph</a:t>
            </a:r>
          </a:p>
        </p:txBody>
      </p:sp>
      <p:sp>
        <p:nvSpPr>
          <p:cNvPr id="53252" name="Line 4"/>
          <p:cNvSpPr>
            <a:spLocks noChangeShapeType="1"/>
          </p:cNvSpPr>
          <p:nvPr/>
        </p:nvSpPr>
        <p:spPr bwMode="auto">
          <a:xfrm>
            <a:off x="1219200" y="2286000"/>
            <a:ext cx="0" cy="312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5"/>
          <p:cNvSpPr>
            <a:spLocks noChangeShapeType="1"/>
          </p:cNvSpPr>
          <p:nvPr/>
        </p:nvSpPr>
        <p:spPr bwMode="auto">
          <a:xfrm>
            <a:off x="1219200" y="54102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6"/>
          <p:cNvSpPr>
            <a:spLocks noChangeShapeType="1"/>
          </p:cNvSpPr>
          <p:nvPr/>
        </p:nvSpPr>
        <p:spPr bwMode="auto">
          <a:xfrm>
            <a:off x="1371600" y="2438400"/>
            <a:ext cx="19812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Text Box 7"/>
          <p:cNvSpPr txBox="1">
            <a:spLocks noChangeArrowheads="1"/>
          </p:cNvSpPr>
          <p:nvPr/>
        </p:nvSpPr>
        <p:spPr bwMode="auto">
          <a:xfrm>
            <a:off x="1981200" y="54864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Quantity of Investment</a:t>
            </a:r>
          </a:p>
        </p:txBody>
      </p:sp>
      <p:sp>
        <p:nvSpPr>
          <p:cNvPr id="53256" name="Text Box 8"/>
          <p:cNvSpPr txBox="1">
            <a:spLocks noChangeArrowheads="1"/>
          </p:cNvSpPr>
          <p:nvPr/>
        </p:nvSpPr>
        <p:spPr bwMode="auto">
          <a:xfrm>
            <a:off x="3489325" y="48323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ID</a:t>
            </a:r>
          </a:p>
        </p:txBody>
      </p:sp>
      <p:sp>
        <p:nvSpPr>
          <p:cNvPr id="53257" name="Text Box 9"/>
          <p:cNvSpPr txBox="1">
            <a:spLocks noChangeArrowheads="1"/>
          </p:cNvSpPr>
          <p:nvPr/>
        </p:nvSpPr>
        <p:spPr bwMode="auto">
          <a:xfrm rot="-5400000">
            <a:off x="-136525" y="3413125"/>
            <a:ext cx="2011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Real Interest Rate</a:t>
            </a:r>
          </a:p>
        </p:txBody>
      </p:sp>
      <p:sp>
        <p:nvSpPr>
          <p:cNvPr id="29706" name="Line 10"/>
          <p:cNvSpPr>
            <a:spLocks noChangeShapeType="1"/>
          </p:cNvSpPr>
          <p:nvPr/>
        </p:nvSpPr>
        <p:spPr bwMode="auto">
          <a:xfrm>
            <a:off x="2286000" y="2438400"/>
            <a:ext cx="20574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Text Box 11"/>
          <p:cNvSpPr txBox="1">
            <a:spLocks noChangeArrowheads="1"/>
          </p:cNvSpPr>
          <p:nvPr/>
        </p:nvSpPr>
        <p:spPr bwMode="auto">
          <a:xfrm>
            <a:off x="4403725" y="4832350"/>
            <a:ext cx="50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ID</a:t>
            </a:r>
            <a:r>
              <a:rPr lang="en-US" altLang="en-US" sz="2400" baseline="-25000">
                <a:latin typeface="Arial" panose="020B0604020202020204" pitchFamily="34" charset="0"/>
              </a:rPr>
              <a:t>1</a:t>
            </a:r>
          </a:p>
        </p:txBody>
      </p:sp>
      <p:sp>
        <p:nvSpPr>
          <p:cNvPr id="29708" name="Text Box 12"/>
          <p:cNvSpPr txBox="1">
            <a:spLocks noChangeArrowheads="1"/>
          </p:cNvSpPr>
          <p:nvPr/>
        </p:nvSpPr>
        <p:spPr bwMode="auto">
          <a:xfrm>
            <a:off x="4267200" y="1905000"/>
            <a:ext cx="4876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Investment Demand shifts with</a:t>
            </a:r>
          </a:p>
          <a:p>
            <a:pPr eaLnBrk="1" hangingPunct="1">
              <a:spcBef>
                <a:spcPct val="50000"/>
              </a:spcBef>
              <a:buClrTx/>
              <a:buFontTx/>
              <a:buChar char="•"/>
            </a:pPr>
            <a:r>
              <a:rPr lang="en-US" altLang="en-US" sz="2400">
                <a:latin typeface="Arial" panose="020B0604020202020204" pitchFamily="34" charset="0"/>
              </a:rPr>
              <a:t>Improved economic expectations</a:t>
            </a:r>
          </a:p>
          <a:p>
            <a:pPr eaLnBrk="1" hangingPunct="1">
              <a:spcBef>
                <a:spcPct val="50000"/>
              </a:spcBef>
              <a:buClrTx/>
              <a:buFontTx/>
              <a:buChar char="•"/>
            </a:pPr>
            <a:r>
              <a:rPr lang="en-US" altLang="en-US" sz="2400">
                <a:latin typeface="Arial" panose="020B0604020202020204" pitchFamily="34" charset="0"/>
              </a:rPr>
              <a:t>Increased expected rate of return</a:t>
            </a:r>
          </a:p>
        </p:txBody>
      </p:sp>
    </p:spTree>
    <p:extLst>
      <p:ext uri="{BB962C8B-B14F-4D97-AF65-F5344CB8AC3E}">
        <p14:creationId xmlns:p14="http://schemas.microsoft.com/office/powerpoint/2010/main" val="3487520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box(in)">
                                      <p:cBhvr>
                                        <p:cTn id="7" dur="500"/>
                                        <p:tgtEl>
                                          <p:spTgt spid="29707"/>
                                        </p:tgtEl>
                                      </p:cBhvr>
                                    </p:animEffect>
                                  </p:childTnLst>
                                </p:cTn>
                              </p:par>
                              <p:par>
                                <p:cTn id="8" presetID="4" presetClass="entr" presetSubtype="16" fill="hold" nodeType="withEffect">
                                  <p:stCondLst>
                                    <p:cond delay="0"/>
                                  </p:stCondLst>
                                  <p:childTnLst>
                                    <p:set>
                                      <p:cBhvr>
                                        <p:cTn id="9" dur="1" fill="hold">
                                          <p:stCondLst>
                                            <p:cond delay="0"/>
                                          </p:stCondLst>
                                        </p:cTn>
                                        <p:tgtEl>
                                          <p:spTgt spid="29706"/>
                                        </p:tgtEl>
                                        <p:attrNameLst>
                                          <p:attrName>style.visibility</p:attrName>
                                        </p:attrNameLst>
                                      </p:cBhvr>
                                      <p:to>
                                        <p:strVal val="visible"/>
                                      </p:to>
                                    </p:set>
                                    <p:animEffect transition="in" filter="box(in)">
                                      <p:cBhvr>
                                        <p:cTn id="10" dur="500"/>
                                        <p:tgtEl>
                                          <p:spTgt spid="2970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708"/>
                                        </p:tgtEl>
                                        <p:attrNameLst>
                                          <p:attrName>style.visibility</p:attrName>
                                        </p:attrNameLst>
                                      </p:cBhvr>
                                      <p:to>
                                        <p:strVal val="visible"/>
                                      </p:to>
                                    </p:set>
                                    <p:animEffect transition="in" filter="box(in)">
                                      <p:cBhvr>
                                        <p:cTn id="13" dur="500"/>
                                        <p:tgtEl>
                                          <p:spTgt spid="297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709"/>
                                        </p:tgtEl>
                                        <p:attrNameLst>
                                          <p:attrName>style.visibility</p:attrName>
                                        </p:attrNameLst>
                                      </p:cBhvr>
                                      <p:to>
                                        <p:strVal val="visible"/>
                                      </p:to>
                                    </p:set>
                                    <p:animEffect transition="in" filter="blinds(horizontal)">
                                      <p:cBhvr>
                                        <p:cTn id="18"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P spid="29707" grpId="0"/>
      <p:bldP spid="297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23925" y="1130300"/>
            <a:ext cx="0" cy="500538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23925" y="6135688"/>
            <a:ext cx="5910263"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1435100" y="1612900"/>
            <a:ext cx="4208463" cy="40401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435100" y="1819275"/>
            <a:ext cx="4208463" cy="4089400"/>
          </a:xfrm>
          <a:prstGeom prst="line">
            <a:avLst/>
          </a:prstGeom>
        </p:spPr>
        <p:style>
          <a:lnRef idx="1">
            <a:schemeClr val="dk1"/>
          </a:lnRef>
          <a:fillRef idx="0">
            <a:schemeClr val="dk1"/>
          </a:fillRef>
          <a:effectRef idx="0">
            <a:schemeClr val="dk1"/>
          </a:effectRef>
          <a:fontRef idx="minor">
            <a:schemeClr val="tx1"/>
          </a:fontRef>
        </p:style>
      </p:cxnSp>
      <p:sp>
        <p:nvSpPr>
          <p:cNvPr id="54278" name="TextBox 14"/>
          <p:cNvSpPr txBox="1">
            <a:spLocks noChangeArrowheads="1"/>
          </p:cNvSpPr>
          <p:nvPr/>
        </p:nvSpPr>
        <p:spPr bwMode="auto">
          <a:xfrm>
            <a:off x="5643563" y="1455738"/>
            <a:ext cx="68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S</a:t>
            </a:r>
            <a:r>
              <a:rPr lang="en-US" altLang="en-US" sz="2400" baseline="-25000">
                <a:latin typeface="Arial" panose="020B0604020202020204" pitchFamily="34" charset="0"/>
              </a:rPr>
              <a:t>lf</a:t>
            </a:r>
          </a:p>
        </p:txBody>
      </p:sp>
      <p:sp>
        <p:nvSpPr>
          <p:cNvPr id="54279" name="TextBox 15"/>
          <p:cNvSpPr txBox="1">
            <a:spLocks noChangeArrowheads="1"/>
          </p:cNvSpPr>
          <p:nvPr/>
        </p:nvSpPr>
        <p:spPr bwMode="auto">
          <a:xfrm>
            <a:off x="5727700" y="5653088"/>
            <a:ext cx="68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D</a:t>
            </a:r>
            <a:r>
              <a:rPr lang="en-US" altLang="en-US" sz="2400" baseline="-25000">
                <a:latin typeface="Arial" panose="020B0604020202020204" pitchFamily="34" charset="0"/>
              </a:rPr>
              <a:t>lf</a:t>
            </a:r>
          </a:p>
        </p:txBody>
      </p:sp>
      <p:cxnSp>
        <p:nvCxnSpPr>
          <p:cNvPr id="18" name="Straight Connector 17"/>
          <p:cNvCxnSpPr/>
          <p:nvPr/>
        </p:nvCxnSpPr>
        <p:spPr>
          <a:xfrm flipH="1">
            <a:off x="923925" y="3756025"/>
            <a:ext cx="25082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32175" y="3756025"/>
            <a:ext cx="0" cy="2379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282" name="TextBox 21"/>
          <p:cNvSpPr txBox="1">
            <a:spLocks noChangeArrowheads="1"/>
          </p:cNvSpPr>
          <p:nvPr/>
        </p:nvSpPr>
        <p:spPr bwMode="auto">
          <a:xfrm>
            <a:off x="600075" y="3633788"/>
            <a:ext cx="23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i</a:t>
            </a:r>
          </a:p>
        </p:txBody>
      </p:sp>
      <p:sp>
        <p:nvSpPr>
          <p:cNvPr id="54283" name="TextBox 23"/>
          <p:cNvSpPr txBox="1">
            <a:spLocks noChangeArrowheads="1"/>
          </p:cNvSpPr>
          <p:nvPr/>
        </p:nvSpPr>
        <p:spPr bwMode="auto">
          <a:xfrm>
            <a:off x="3190875" y="6135688"/>
            <a:ext cx="687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Q</a:t>
            </a:r>
            <a:r>
              <a:rPr lang="en-US" altLang="en-US" sz="2400" baseline="-25000">
                <a:latin typeface="Arial" panose="020B0604020202020204" pitchFamily="34" charset="0"/>
              </a:rPr>
              <a:t>lf</a:t>
            </a:r>
          </a:p>
        </p:txBody>
      </p:sp>
      <p:sp>
        <p:nvSpPr>
          <p:cNvPr id="54284" name="TextBox 12"/>
          <p:cNvSpPr txBox="1">
            <a:spLocks noChangeArrowheads="1"/>
          </p:cNvSpPr>
          <p:nvPr/>
        </p:nvSpPr>
        <p:spPr bwMode="auto">
          <a:xfrm rot="-5400000">
            <a:off x="-1085056" y="3102769"/>
            <a:ext cx="297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en-US" sz="2400">
                <a:latin typeface="Arial" panose="020B0604020202020204" pitchFamily="34" charset="0"/>
              </a:rPr>
              <a:t>REAL Interest Rates</a:t>
            </a:r>
          </a:p>
        </p:txBody>
      </p:sp>
      <p:sp>
        <p:nvSpPr>
          <p:cNvPr id="54285" name="Title 1"/>
          <p:cNvSpPr>
            <a:spLocks noGrp="1"/>
          </p:cNvSpPr>
          <p:nvPr>
            <p:ph type="title"/>
          </p:nvPr>
        </p:nvSpPr>
        <p:spPr>
          <a:xfrm>
            <a:off x="966788" y="533400"/>
            <a:ext cx="8637587" cy="762000"/>
          </a:xfrm>
        </p:spPr>
        <p:txBody>
          <a:bodyPr/>
          <a:lstStyle/>
          <a:p>
            <a:r>
              <a:rPr lang="en-US" altLang="en-US" smtClean="0"/>
              <a:t>ALL Loanable Funds</a:t>
            </a:r>
          </a:p>
        </p:txBody>
      </p:sp>
      <p:sp>
        <p:nvSpPr>
          <p:cNvPr id="54286" name="TextBox 2"/>
          <p:cNvSpPr txBox="1">
            <a:spLocks noChangeArrowheads="1"/>
          </p:cNvSpPr>
          <p:nvPr/>
        </p:nvSpPr>
        <p:spPr bwMode="auto">
          <a:xfrm>
            <a:off x="5257800" y="6300788"/>
            <a:ext cx="336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Quantity of Loanable Funds</a:t>
            </a:r>
          </a:p>
        </p:txBody>
      </p:sp>
    </p:spTree>
    <p:extLst>
      <p:ext uri="{BB962C8B-B14F-4D97-AF65-F5344CB8AC3E}">
        <p14:creationId xmlns:p14="http://schemas.microsoft.com/office/powerpoint/2010/main" val="157220115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3212E96-600B-4581-9A29-8E4968EEEF0C}" type="datetime1">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DD0B8-8133-4BAE-AB1E-82A10C3544FE}" type="slidenum">
              <a:rPr lang="en-US" smtClean="0"/>
              <a:t>28</a:t>
            </a:fld>
            <a:endParaRPr lang="en-US"/>
          </a:p>
        </p:txBody>
      </p:sp>
      <p:pic>
        <p:nvPicPr>
          <p:cNvPr id="7172" name="Picture 4" descr="Image result for types of lending busin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4581525" cy="45815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types of le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29" y="2118820"/>
            <a:ext cx="458152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820120"/>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E0BA12-90CB-4427-B6B2-F403A99326A6}" type="slidenum">
              <a:rPr lang="en-US" smtClean="0"/>
              <a:pPr>
                <a:defRPr/>
              </a:pPr>
              <a:t>29</a:t>
            </a:fld>
            <a:endParaRPr lang="en-US"/>
          </a:p>
        </p:txBody>
      </p:sp>
      <p:grpSp>
        <p:nvGrpSpPr>
          <p:cNvPr id="7" name="Group 6"/>
          <p:cNvGrpSpPr/>
          <p:nvPr/>
        </p:nvGrpSpPr>
        <p:grpSpPr>
          <a:xfrm>
            <a:off x="288597" y="228600"/>
            <a:ext cx="8637588" cy="6041758"/>
            <a:chOff x="288597" y="228600"/>
            <a:chExt cx="8637588" cy="6041758"/>
          </a:xfrm>
        </p:grpSpPr>
        <p:pic>
          <p:nvPicPr>
            <p:cNvPr id="9218" name="Picture 2" descr="https://ei.marketwatch.com/Multimedia/2018/08/21/Photos/MG/MW-GO672_nation_20180821130954_MG.jpg?uuid=05b585b6-a565-11e8-b6ab-ac162d7bc1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97" y="228600"/>
              <a:ext cx="8637588" cy="6041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743334"/>
              <a:ext cx="1066800" cy="400110"/>
            </a:xfrm>
            <a:prstGeom prst="rect">
              <a:avLst/>
            </a:prstGeom>
            <a:noFill/>
          </p:spPr>
          <p:txBody>
            <a:bodyPr wrap="square" rtlCol="0">
              <a:spAutoFit/>
            </a:bodyPr>
            <a:lstStyle/>
            <a:p>
              <a:r>
                <a:rPr lang="en-US" sz="2000" dirty="0" smtClean="0">
                  <a:latin typeface="Arial Black" panose="020B0A04020102020204" pitchFamily="34" charset="0"/>
                </a:rPr>
                <a:t>2018</a:t>
              </a:r>
              <a:endParaRPr lang="en-US" sz="2000" dirty="0">
                <a:latin typeface="Arial Black" panose="020B0A04020102020204" pitchFamily="34" charset="0"/>
              </a:endParaRPr>
            </a:p>
          </p:txBody>
        </p:sp>
      </p:grpSp>
    </p:spTree>
    <p:extLst>
      <p:ext uri="{BB962C8B-B14F-4D97-AF65-F5344CB8AC3E}">
        <p14:creationId xmlns:p14="http://schemas.microsoft.com/office/powerpoint/2010/main" val="289073384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17500" y="569913"/>
            <a:ext cx="8637588" cy="914400"/>
          </a:xfrm>
        </p:spPr>
        <p:txBody>
          <a:bodyPr/>
          <a:lstStyle/>
          <a:p>
            <a:pPr eaLnBrk="1" hangingPunct="1"/>
            <a:r>
              <a:rPr lang="en-US" altLang="en-US" sz="5400" b="1" smtClean="0"/>
              <a:t>Fiscal Policy as a Tool</a:t>
            </a:r>
          </a:p>
        </p:txBody>
      </p:sp>
      <p:sp>
        <p:nvSpPr>
          <p:cNvPr id="5123" name="Rectangle 3"/>
          <p:cNvSpPr>
            <a:spLocks noGrp="1" noChangeArrowheads="1"/>
          </p:cNvSpPr>
          <p:nvPr>
            <p:ph type="body" idx="1"/>
          </p:nvPr>
        </p:nvSpPr>
        <p:spPr/>
        <p:txBody>
          <a:bodyPr/>
          <a:lstStyle/>
          <a:p>
            <a:pPr eaLnBrk="1" hangingPunct="1">
              <a:defRPr/>
            </a:pPr>
            <a:r>
              <a:rPr lang="en-US" sz="3600" b="1" u="sng" dirty="0" smtClean="0"/>
              <a:t>Fiscal Policy</a:t>
            </a:r>
            <a:r>
              <a:rPr lang="en-US" sz="3600" b="1" dirty="0" smtClean="0"/>
              <a:t> is the use of government spending and revenue collection (taxes) to influence the economy</a:t>
            </a:r>
          </a:p>
          <a:p>
            <a:pPr lvl="1" eaLnBrk="1" hangingPunct="1">
              <a:defRPr/>
            </a:pPr>
            <a:r>
              <a:rPr lang="en-US" sz="3200" b="1" dirty="0" smtClean="0"/>
              <a:t>Spending affects the</a:t>
            </a:r>
            <a:r>
              <a:rPr lang="en-US" sz="3200" b="1" dirty="0" smtClean="0">
                <a:solidFill>
                  <a:schemeClr val="accent2"/>
                </a:solidFill>
              </a:rPr>
              <a:t> </a:t>
            </a:r>
            <a:r>
              <a:rPr lang="en-US" sz="4000" b="1" u="sng" dirty="0" smtClean="0">
                <a:solidFill>
                  <a:schemeClr val="accent2"/>
                </a:solidFill>
              </a:rPr>
              <a:t>DEMAND</a:t>
            </a:r>
            <a:r>
              <a:rPr lang="en-US" sz="3200" b="1" dirty="0" smtClean="0">
                <a:solidFill>
                  <a:schemeClr val="accent2"/>
                </a:solidFill>
              </a:rPr>
              <a:t> </a:t>
            </a:r>
            <a:r>
              <a:rPr lang="en-US" sz="3200" b="1" dirty="0" smtClean="0"/>
              <a:t>for goods and services</a:t>
            </a:r>
          </a:p>
        </p:txBody>
      </p:sp>
    </p:spTree>
    <p:extLst>
      <p:ext uri="{BB962C8B-B14F-4D97-AF65-F5344CB8AC3E}">
        <p14:creationId xmlns:p14="http://schemas.microsoft.com/office/powerpoint/2010/main" val="248441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252413"/>
            <a:ext cx="8229600" cy="649287"/>
          </a:xfrm>
        </p:spPr>
        <p:txBody>
          <a:bodyPr/>
          <a:lstStyle/>
          <a:p>
            <a:r>
              <a:rPr lang="en-US" altLang="en-US" smtClean="0"/>
              <a:t>Expansionary fiscal policy</a:t>
            </a:r>
          </a:p>
        </p:txBody>
      </p:sp>
      <p:grpSp>
        <p:nvGrpSpPr>
          <p:cNvPr id="55299" name="Group 19"/>
          <p:cNvGrpSpPr>
            <a:grpSpLocks/>
          </p:cNvGrpSpPr>
          <p:nvPr/>
        </p:nvGrpSpPr>
        <p:grpSpPr bwMode="auto">
          <a:xfrm>
            <a:off x="0" y="2362200"/>
            <a:ext cx="8839200" cy="3586163"/>
            <a:chOff x="0" y="1488"/>
            <a:chExt cx="5568" cy="2259"/>
          </a:xfrm>
        </p:grpSpPr>
        <p:grpSp>
          <p:nvGrpSpPr>
            <p:cNvPr id="55300" name="Group 7"/>
            <p:cNvGrpSpPr>
              <a:grpSpLocks/>
            </p:cNvGrpSpPr>
            <p:nvPr/>
          </p:nvGrpSpPr>
          <p:grpSpPr bwMode="auto">
            <a:xfrm>
              <a:off x="336" y="1920"/>
              <a:ext cx="1536" cy="1344"/>
              <a:chOff x="336" y="1536"/>
              <a:chExt cx="1536" cy="1344"/>
            </a:xfrm>
          </p:grpSpPr>
          <p:sp>
            <p:nvSpPr>
              <p:cNvPr id="55312" name="Line 5"/>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6"/>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1" name="Group 8"/>
            <p:cNvGrpSpPr>
              <a:grpSpLocks/>
            </p:cNvGrpSpPr>
            <p:nvPr/>
          </p:nvGrpSpPr>
          <p:grpSpPr bwMode="auto">
            <a:xfrm>
              <a:off x="3792" y="1920"/>
              <a:ext cx="1536" cy="1344"/>
              <a:chOff x="336" y="1536"/>
              <a:chExt cx="1536" cy="1344"/>
            </a:xfrm>
          </p:grpSpPr>
          <p:sp>
            <p:nvSpPr>
              <p:cNvPr id="55310" name="Line 9"/>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Line 10"/>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2" name="Group 11"/>
            <p:cNvGrpSpPr>
              <a:grpSpLocks/>
            </p:cNvGrpSpPr>
            <p:nvPr/>
          </p:nvGrpSpPr>
          <p:grpSpPr bwMode="auto">
            <a:xfrm>
              <a:off x="2064" y="1920"/>
              <a:ext cx="1536" cy="1344"/>
              <a:chOff x="336" y="1536"/>
              <a:chExt cx="1536" cy="1344"/>
            </a:xfrm>
          </p:grpSpPr>
          <p:sp>
            <p:nvSpPr>
              <p:cNvPr id="55308" name="Line 12"/>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Line 13"/>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03" name="Text Box 14"/>
            <p:cNvSpPr txBox="1">
              <a:spLocks noChangeArrowheads="1"/>
            </p:cNvSpPr>
            <p:nvPr/>
          </p:nvSpPr>
          <p:spPr bwMode="auto">
            <a:xfrm>
              <a:off x="288" y="1584"/>
              <a:ext cx="5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AS/AD                     Loanable Funds          Investment</a:t>
              </a:r>
            </a:p>
          </p:txBody>
        </p:sp>
        <p:sp>
          <p:nvSpPr>
            <p:cNvPr id="55304" name="Text Box 15"/>
            <p:cNvSpPr txBox="1">
              <a:spLocks noChangeArrowheads="1"/>
            </p:cNvSpPr>
            <p:nvPr/>
          </p:nvSpPr>
          <p:spPr bwMode="auto">
            <a:xfrm>
              <a:off x="336" y="3456"/>
              <a:ext cx="51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   rGDP          	Quantity of LF	Q of Investment</a:t>
              </a:r>
            </a:p>
          </p:txBody>
        </p:sp>
        <p:sp>
          <p:nvSpPr>
            <p:cNvPr id="55305" name="Text Box 16"/>
            <p:cNvSpPr txBox="1">
              <a:spLocks noChangeArrowheads="1"/>
            </p:cNvSpPr>
            <p:nvPr/>
          </p:nvSpPr>
          <p:spPr bwMode="auto">
            <a:xfrm>
              <a:off x="0" y="192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PL</a:t>
              </a:r>
            </a:p>
          </p:txBody>
        </p:sp>
        <p:sp>
          <p:nvSpPr>
            <p:cNvPr id="55306" name="Text Box 17"/>
            <p:cNvSpPr txBox="1">
              <a:spLocks noChangeArrowheads="1"/>
            </p:cNvSpPr>
            <p:nvPr/>
          </p:nvSpPr>
          <p:spPr bwMode="auto">
            <a:xfrm rot="-5400000">
              <a:off x="1126" y="2062"/>
              <a:ext cx="14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Real Int.  rate</a:t>
              </a:r>
            </a:p>
          </p:txBody>
        </p:sp>
        <p:sp>
          <p:nvSpPr>
            <p:cNvPr id="55307" name="Text Box 18"/>
            <p:cNvSpPr txBox="1">
              <a:spLocks noChangeArrowheads="1"/>
            </p:cNvSpPr>
            <p:nvPr/>
          </p:nvSpPr>
          <p:spPr bwMode="auto">
            <a:xfrm rot="-5400000">
              <a:off x="2996" y="2110"/>
              <a:ext cx="12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Real Int. rate</a:t>
              </a:r>
            </a:p>
          </p:txBody>
        </p:sp>
      </p:grpSp>
    </p:spTree>
    <p:extLst>
      <p:ext uri="{BB962C8B-B14F-4D97-AF65-F5344CB8AC3E}">
        <p14:creationId xmlns:p14="http://schemas.microsoft.com/office/powerpoint/2010/main" val="17105068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31763"/>
            <a:ext cx="8229600" cy="769937"/>
          </a:xfrm>
        </p:spPr>
        <p:txBody>
          <a:bodyPr/>
          <a:lstStyle/>
          <a:p>
            <a:r>
              <a:rPr lang="en-US" altLang="en-US" smtClean="0"/>
              <a:t>Contractionary fiscal policy</a:t>
            </a:r>
          </a:p>
        </p:txBody>
      </p:sp>
      <p:grpSp>
        <p:nvGrpSpPr>
          <p:cNvPr id="56323" name="Group 19"/>
          <p:cNvGrpSpPr>
            <a:grpSpLocks/>
          </p:cNvGrpSpPr>
          <p:nvPr/>
        </p:nvGrpSpPr>
        <p:grpSpPr bwMode="auto">
          <a:xfrm>
            <a:off x="0" y="2362200"/>
            <a:ext cx="8839200" cy="3586163"/>
            <a:chOff x="0" y="1488"/>
            <a:chExt cx="5568" cy="2259"/>
          </a:xfrm>
        </p:grpSpPr>
        <p:grpSp>
          <p:nvGrpSpPr>
            <p:cNvPr id="56324" name="Group 7"/>
            <p:cNvGrpSpPr>
              <a:grpSpLocks/>
            </p:cNvGrpSpPr>
            <p:nvPr/>
          </p:nvGrpSpPr>
          <p:grpSpPr bwMode="auto">
            <a:xfrm>
              <a:off x="336" y="1920"/>
              <a:ext cx="1536" cy="1344"/>
              <a:chOff x="336" y="1536"/>
              <a:chExt cx="1536" cy="1344"/>
            </a:xfrm>
          </p:grpSpPr>
          <p:sp>
            <p:nvSpPr>
              <p:cNvPr id="56336" name="Line 5"/>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Line 6"/>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25" name="Group 8"/>
            <p:cNvGrpSpPr>
              <a:grpSpLocks/>
            </p:cNvGrpSpPr>
            <p:nvPr/>
          </p:nvGrpSpPr>
          <p:grpSpPr bwMode="auto">
            <a:xfrm>
              <a:off x="3792" y="1920"/>
              <a:ext cx="1536" cy="1344"/>
              <a:chOff x="336" y="1536"/>
              <a:chExt cx="1536" cy="1344"/>
            </a:xfrm>
          </p:grpSpPr>
          <p:sp>
            <p:nvSpPr>
              <p:cNvPr id="56334" name="Line 9"/>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5" name="Line 10"/>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6326" name="Group 11"/>
            <p:cNvGrpSpPr>
              <a:grpSpLocks/>
            </p:cNvGrpSpPr>
            <p:nvPr/>
          </p:nvGrpSpPr>
          <p:grpSpPr bwMode="auto">
            <a:xfrm>
              <a:off x="2064" y="1920"/>
              <a:ext cx="1536" cy="1344"/>
              <a:chOff x="336" y="1536"/>
              <a:chExt cx="1536" cy="1344"/>
            </a:xfrm>
          </p:grpSpPr>
          <p:sp>
            <p:nvSpPr>
              <p:cNvPr id="56332" name="Line 12"/>
              <p:cNvSpPr>
                <a:spLocks noChangeShapeType="1"/>
              </p:cNvSpPr>
              <p:nvPr/>
            </p:nvSpPr>
            <p:spPr bwMode="auto">
              <a:xfrm>
                <a:off x="336" y="1536"/>
                <a:ext cx="0" cy="13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Line 13"/>
              <p:cNvSpPr>
                <a:spLocks noChangeShapeType="1"/>
              </p:cNvSpPr>
              <p:nvPr/>
            </p:nvSpPr>
            <p:spPr bwMode="auto">
              <a:xfrm>
                <a:off x="336" y="2880"/>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327" name="Text Box 14"/>
            <p:cNvSpPr txBox="1">
              <a:spLocks noChangeArrowheads="1"/>
            </p:cNvSpPr>
            <p:nvPr/>
          </p:nvSpPr>
          <p:spPr bwMode="auto">
            <a:xfrm>
              <a:off x="288" y="1584"/>
              <a:ext cx="5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AS/AD                     Loanable Funds          Investment</a:t>
              </a:r>
            </a:p>
          </p:txBody>
        </p:sp>
        <p:sp>
          <p:nvSpPr>
            <p:cNvPr id="56328" name="Text Box 15"/>
            <p:cNvSpPr txBox="1">
              <a:spLocks noChangeArrowheads="1"/>
            </p:cNvSpPr>
            <p:nvPr/>
          </p:nvSpPr>
          <p:spPr bwMode="auto">
            <a:xfrm>
              <a:off x="336" y="3456"/>
              <a:ext cx="51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   rGDP          	Quantity of LF	Q of Investment</a:t>
              </a:r>
            </a:p>
          </p:txBody>
        </p:sp>
        <p:sp>
          <p:nvSpPr>
            <p:cNvPr id="56329" name="Text Box 16"/>
            <p:cNvSpPr txBox="1">
              <a:spLocks noChangeArrowheads="1"/>
            </p:cNvSpPr>
            <p:nvPr/>
          </p:nvSpPr>
          <p:spPr bwMode="auto">
            <a:xfrm>
              <a:off x="0" y="192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PL</a:t>
              </a:r>
            </a:p>
          </p:txBody>
        </p:sp>
        <p:sp>
          <p:nvSpPr>
            <p:cNvPr id="56330" name="Text Box 17"/>
            <p:cNvSpPr txBox="1">
              <a:spLocks noChangeArrowheads="1"/>
            </p:cNvSpPr>
            <p:nvPr/>
          </p:nvSpPr>
          <p:spPr bwMode="auto">
            <a:xfrm rot="-5400000">
              <a:off x="1126" y="2062"/>
              <a:ext cx="14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Real Int.  rate</a:t>
              </a:r>
            </a:p>
          </p:txBody>
        </p:sp>
        <p:sp>
          <p:nvSpPr>
            <p:cNvPr id="56331" name="Text Box 18"/>
            <p:cNvSpPr txBox="1">
              <a:spLocks noChangeArrowheads="1"/>
            </p:cNvSpPr>
            <p:nvPr/>
          </p:nvSpPr>
          <p:spPr bwMode="auto">
            <a:xfrm rot="-5400000">
              <a:off x="2996" y="2110"/>
              <a:ext cx="12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2400">
                  <a:latin typeface="Arial" panose="020B0604020202020204" pitchFamily="34" charset="0"/>
                </a:rPr>
                <a:t>Real Int. rate</a:t>
              </a:r>
            </a:p>
          </p:txBody>
        </p:sp>
      </p:grpSp>
    </p:spTree>
    <p:extLst>
      <p:ext uri="{BB962C8B-B14F-4D97-AF65-F5344CB8AC3E}">
        <p14:creationId xmlns:p14="http://schemas.microsoft.com/office/powerpoint/2010/main" val="10104060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E0BA12-90CB-4427-B6B2-F403A99326A6}" type="slidenum">
              <a:rPr lang="en-US" smtClean="0"/>
              <a:pPr>
                <a:defRPr/>
              </a:pPr>
              <a:t>32</a:t>
            </a:fld>
            <a:endParaRPr lang="en-US"/>
          </a:p>
        </p:txBody>
      </p:sp>
      <p:pic>
        <p:nvPicPr>
          <p:cNvPr id="6" name="Picture 5"/>
          <p:cNvPicPr>
            <a:picLocks noChangeAspect="1"/>
          </p:cNvPicPr>
          <p:nvPr/>
        </p:nvPicPr>
        <p:blipFill>
          <a:blip r:embed="rId2"/>
          <a:stretch>
            <a:fillRect/>
          </a:stretch>
        </p:blipFill>
        <p:spPr>
          <a:xfrm>
            <a:off x="317500" y="1190625"/>
            <a:ext cx="8750300" cy="4476750"/>
          </a:xfrm>
          <a:prstGeom prst="rect">
            <a:avLst/>
          </a:prstGeom>
        </p:spPr>
      </p:pic>
    </p:spTree>
    <p:extLst>
      <p:ext uri="{BB962C8B-B14F-4D97-AF65-F5344CB8AC3E}">
        <p14:creationId xmlns:p14="http://schemas.microsoft.com/office/powerpoint/2010/main" val="3488819229"/>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E0BA12-90CB-4427-B6B2-F403A99326A6}" type="slidenum">
              <a:rPr lang="en-US" smtClean="0"/>
              <a:pPr>
                <a:defRPr/>
              </a:pPr>
              <a:t>33</a:t>
            </a:fld>
            <a:endParaRPr lang="en-US"/>
          </a:p>
        </p:txBody>
      </p:sp>
      <p:pic>
        <p:nvPicPr>
          <p:cNvPr id="10242" name="Picture 2" descr="Image result for us government bond yields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14" y="1103313"/>
            <a:ext cx="8648474"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9272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flipH="1">
            <a:off x="2330450" y="2997200"/>
            <a:ext cx="19923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ChangeArrowheads="1"/>
          </p:cNvSpPr>
          <p:nvPr/>
        </p:nvSpPr>
        <p:spPr bwMode="auto">
          <a:xfrm rot="-5400000">
            <a:off x="506413" y="2965450"/>
            <a:ext cx="1941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800" b="1">
                <a:solidFill>
                  <a:srgbClr val="000000"/>
                </a:solidFill>
              </a:rPr>
              <a:t>Price level</a:t>
            </a:r>
          </a:p>
        </p:txBody>
      </p:sp>
      <p:sp>
        <p:nvSpPr>
          <p:cNvPr id="6148" name="Rectangle 4"/>
          <p:cNvSpPr>
            <a:spLocks noChangeArrowheads="1"/>
          </p:cNvSpPr>
          <p:nvPr/>
        </p:nvSpPr>
        <p:spPr bwMode="auto">
          <a:xfrm>
            <a:off x="2916238" y="5656263"/>
            <a:ext cx="338296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800" b="1">
                <a:solidFill>
                  <a:srgbClr val="000000"/>
                </a:solidFill>
              </a:rPr>
              <a:t>Real GDP (billions)</a:t>
            </a:r>
          </a:p>
        </p:txBody>
      </p:sp>
      <p:grpSp>
        <p:nvGrpSpPr>
          <p:cNvPr id="6149" name="Group 5"/>
          <p:cNvGrpSpPr>
            <a:grpSpLocks/>
          </p:cNvGrpSpPr>
          <p:nvPr/>
        </p:nvGrpSpPr>
        <p:grpSpPr bwMode="auto">
          <a:xfrm>
            <a:off x="2303463" y="1752600"/>
            <a:ext cx="4692650" cy="3565525"/>
            <a:chOff x="1514" y="1143"/>
            <a:chExt cx="2956" cy="2582"/>
          </a:xfrm>
        </p:grpSpPr>
        <p:sp>
          <p:nvSpPr>
            <p:cNvPr id="6166" name="Line 6"/>
            <p:cNvSpPr>
              <a:spLocks noChangeShapeType="1"/>
            </p:cNvSpPr>
            <p:nvPr/>
          </p:nvSpPr>
          <p:spPr bwMode="auto">
            <a:xfrm>
              <a:off x="1521" y="1143"/>
              <a:ext cx="0" cy="258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7"/>
            <p:cNvSpPr>
              <a:spLocks noChangeShapeType="1"/>
            </p:cNvSpPr>
            <p:nvPr/>
          </p:nvSpPr>
          <p:spPr bwMode="auto">
            <a:xfrm>
              <a:off x="1514" y="3712"/>
              <a:ext cx="295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0" name="Freeform 8"/>
          <p:cNvSpPr>
            <a:spLocks/>
          </p:cNvSpPr>
          <p:nvPr/>
        </p:nvSpPr>
        <p:spPr bwMode="auto">
          <a:xfrm>
            <a:off x="2795588" y="2006600"/>
            <a:ext cx="1647825" cy="2819400"/>
          </a:xfrm>
          <a:custGeom>
            <a:avLst/>
            <a:gdLst>
              <a:gd name="T0" fmla="*/ 0 w 1038"/>
              <a:gd name="T1" fmla="*/ 0 h 1776"/>
              <a:gd name="T2" fmla="*/ 2147483647 w 1038"/>
              <a:gd name="T3" fmla="*/ 2147483647 h 1776"/>
              <a:gd name="T4" fmla="*/ 2147483647 w 1038"/>
              <a:gd name="T5" fmla="*/ 2147483647 h 1776"/>
              <a:gd name="T6" fmla="*/ 2147483647 w 1038"/>
              <a:gd name="T7" fmla="*/ 2147483647 h 1776"/>
              <a:gd name="T8" fmla="*/ 2147483647 w 1038"/>
              <a:gd name="T9" fmla="*/ 2147483647 h 1776"/>
              <a:gd name="T10" fmla="*/ 2147483647 w 1038"/>
              <a:gd name="T11" fmla="*/ 2147483647 h 1776"/>
              <a:gd name="T12" fmla="*/ 2147483647 w 1038"/>
              <a:gd name="T13" fmla="*/ 2147483647 h 1776"/>
              <a:gd name="T14" fmla="*/ 2147483647 w 1038"/>
              <a:gd name="T15" fmla="*/ 2147483647 h 1776"/>
              <a:gd name="T16" fmla="*/ 2147483647 w 1038"/>
              <a:gd name="T17" fmla="*/ 2147483647 h 1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Freeform 9"/>
          <p:cNvSpPr>
            <a:spLocks/>
          </p:cNvSpPr>
          <p:nvPr/>
        </p:nvSpPr>
        <p:spPr bwMode="auto">
          <a:xfrm>
            <a:off x="3948113" y="1968500"/>
            <a:ext cx="1647825" cy="2819400"/>
          </a:xfrm>
          <a:custGeom>
            <a:avLst/>
            <a:gdLst>
              <a:gd name="T0" fmla="*/ 0 w 1038"/>
              <a:gd name="T1" fmla="*/ 0 h 1776"/>
              <a:gd name="T2" fmla="*/ 2147483647 w 1038"/>
              <a:gd name="T3" fmla="*/ 2147483647 h 1776"/>
              <a:gd name="T4" fmla="*/ 2147483647 w 1038"/>
              <a:gd name="T5" fmla="*/ 2147483647 h 1776"/>
              <a:gd name="T6" fmla="*/ 2147483647 w 1038"/>
              <a:gd name="T7" fmla="*/ 2147483647 h 1776"/>
              <a:gd name="T8" fmla="*/ 2147483647 w 1038"/>
              <a:gd name="T9" fmla="*/ 2147483647 h 1776"/>
              <a:gd name="T10" fmla="*/ 2147483647 w 1038"/>
              <a:gd name="T11" fmla="*/ 2147483647 h 1776"/>
              <a:gd name="T12" fmla="*/ 2147483647 w 1038"/>
              <a:gd name="T13" fmla="*/ 2147483647 h 1776"/>
              <a:gd name="T14" fmla="*/ 2147483647 w 1038"/>
              <a:gd name="T15" fmla="*/ 2147483647 h 1776"/>
              <a:gd name="T16" fmla="*/ 2147483647 w 1038"/>
              <a:gd name="T17" fmla="*/ 2147483647 h 1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Rectangle 10"/>
          <p:cNvSpPr>
            <a:spLocks noChangeArrowheads="1"/>
          </p:cNvSpPr>
          <p:nvPr/>
        </p:nvSpPr>
        <p:spPr bwMode="auto">
          <a:xfrm>
            <a:off x="4295775" y="4787900"/>
            <a:ext cx="7350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400" b="1"/>
              <a:t>AD</a:t>
            </a:r>
            <a:r>
              <a:rPr lang="en-US" altLang="en-US" sz="2400" b="1" baseline="-25000"/>
              <a:t>0</a:t>
            </a:r>
          </a:p>
        </p:txBody>
      </p:sp>
      <p:sp>
        <p:nvSpPr>
          <p:cNvPr id="6153" name="Rectangle 11"/>
          <p:cNvSpPr>
            <a:spLocks noChangeArrowheads="1"/>
          </p:cNvSpPr>
          <p:nvPr/>
        </p:nvSpPr>
        <p:spPr bwMode="auto">
          <a:xfrm>
            <a:off x="5461000" y="4787900"/>
            <a:ext cx="7350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400" b="1"/>
              <a:t>AD</a:t>
            </a:r>
            <a:r>
              <a:rPr lang="en-US" altLang="en-US" sz="2400" b="1" baseline="-25000"/>
              <a:t>1</a:t>
            </a:r>
          </a:p>
        </p:txBody>
      </p:sp>
      <p:sp>
        <p:nvSpPr>
          <p:cNvPr id="6154" name="Rectangle 12"/>
          <p:cNvSpPr>
            <a:spLocks noChangeArrowheads="1"/>
          </p:cNvSpPr>
          <p:nvPr/>
        </p:nvSpPr>
        <p:spPr bwMode="auto">
          <a:xfrm>
            <a:off x="1739900" y="2770188"/>
            <a:ext cx="4968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400" b="1"/>
              <a:t>P</a:t>
            </a:r>
            <a:r>
              <a:rPr lang="en-US" altLang="en-US" sz="2400" b="1" baseline="-25000"/>
              <a:t>1</a:t>
            </a:r>
          </a:p>
        </p:txBody>
      </p:sp>
      <p:sp>
        <p:nvSpPr>
          <p:cNvPr id="6155" name="AutoShape 13"/>
          <p:cNvSpPr>
            <a:spLocks noChangeArrowheads="1"/>
          </p:cNvSpPr>
          <p:nvPr/>
        </p:nvSpPr>
        <p:spPr bwMode="auto">
          <a:xfrm>
            <a:off x="4508500" y="4329113"/>
            <a:ext cx="639763" cy="298450"/>
          </a:xfrm>
          <a:prstGeom prst="rightArrow">
            <a:avLst>
              <a:gd name="adj1" fmla="val 50000"/>
              <a:gd name="adj2" fmla="val 107191"/>
            </a:avLst>
          </a:prstGeom>
          <a:gradFill rotWithShape="0">
            <a:gsLst>
              <a:gs pos="0">
                <a:srgbClr val="FFFF00"/>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sp>
        <p:nvSpPr>
          <p:cNvPr id="6156" name="Line 14"/>
          <p:cNvSpPr>
            <a:spLocks noChangeShapeType="1"/>
          </p:cNvSpPr>
          <p:nvPr/>
        </p:nvSpPr>
        <p:spPr bwMode="auto">
          <a:xfrm>
            <a:off x="4319588" y="2992438"/>
            <a:ext cx="0" cy="2260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Freeform 15"/>
          <p:cNvSpPr>
            <a:spLocks/>
          </p:cNvSpPr>
          <p:nvPr/>
        </p:nvSpPr>
        <p:spPr bwMode="auto">
          <a:xfrm flipH="1">
            <a:off x="3005138" y="2044700"/>
            <a:ext cx="1647825" cy="2819400"/>
          </a:xfrm>
          <a:custGeom>
            <a:avLst/>
            <a:gdLst>
              <a:gd name="T0" fmla="*/ 0 w 1038"/>
              <a:gd name="T1" fmla="*/ 0 h 1776"/>
              <a:gd name="T2" fmla="*/ 2147483647 w 1038"/>
              <a:gd name="T3" fmla="*/ 2147483647 h 1776"/>
              <a:gd name="T4" fmla="*/ 2147483647 w 1038"/>
              <a:gd name="T5" fmla="*/ 2147483647 h 1776"/>
              <a:gd name="T6" fmla="*/ 2147483647 w 1038"/>
              <a:gd name="T7" fmla="*/ 2147483647 h 1776"/>
              <a:gd name="T8" fmla="*/ 2147483647 w 1038"/>
              <a:gd name="T9" fmla="*/ 2147483647 h 1776"/>
              <a:gd name="T10" fmla="*/ 2147483647 w 1038"/>
              <a:gd name="T11" fmla="*/ 2147483647 h 1776"/>
              <a:gd name="T12" fmla="*/ 2147483647 w 1038"/>
              <a:gd name="T13" fmla="*/ 2147483647 h 1776"/>
              <a:gd name="T14" fmla="*/ 2147483647 w 1038"/>
              <a:gd name="T15" fmla="*/ 2147483647 h 1776"/>
              <a:gd name="T16" fmla="*/ 2147483647 w 1038"/>
              <a:gd name="T17" fmla="*/ 2147483647 h 1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8" h="1776">
                <a:moveTo>
                  <a:pt x="0" y="0"/>
                </a:moveTo>
                <a:lnTo>
                  <a:pt x="85" y="285"/>
                </a:lnTo>
                <a:lnTo>
                  <a:pt x="185" y="558"/>
                </a:lnTo>
                <a:lnTo>
                  <a:pt x="299" y="810"/>
                </a:lnTo>
                <a:lnTo>
                  <a:pt x="425" y="1047"/>
                </a:lnTo>
                <a:lnTo>
                  <a:pt x="562" y="1262"/>
                </a:lnTo>
                <a:lnTo>
                  <a:pt x="710" y="1456"/>
                </a:lnTo>
                <a:lnTo>
                  <a:pt x="869" y="1628"/>
                </a:lnTo>
                <a:lnTo>
                  <a:pt x="1037" y="1775"/>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Oval 16"/>
          <p:cNvSpPr>
            <a:spLocks noChangeArrowheads="1"/>
          </p:cNvSpPr>
          <p:nvPr/>
        </p:nvSpPr>
        <p:spPr bwMode="auto">
          <a:xfrm>
            <a:off x="4257675" y="2941638"/>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sp>
        <p:nvSpPr>
          <p:cNvPr id="6159" name="Rectangle 17"/>
          <p:cNvSpPr>
            <a:spLocks noChangeArrowheads="1"/>
          </p:cNvSpPr>
          <p:nvPr/>
        </p:nvSpPr>
        <p:spPr bwMode="auto">
          <a:xfrm>
            <a:off x="4699000" y="1703388"/>
            <a:ext cx="604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2400" b="1"/>
              <a:t>AS</a:t>
            </a:r>
            <a:endParaRPr lang="en-US" altLang="en-US" sz="2400" b="1" baseline="-25000"/>
          </a:p>
        </p:txBody>
      </p:sp>
      <p:sp>
        <p:nvSpPr>
          <p:cNvPr id="6160" name="Rectangle 18"/>
          <p:cNvSpPr>
            <a:spLocks noGrp="1" noChangeArrowheads="1"/>
          </p:cNvSpPr>
          <p:nvPr>
            <p:ph type="title"/>
          </p:nvPr>
        </p:nvSpPr>
        <p:spPr/>
        <p:txBody>
          <a:bodyPr/>
          <a:lstStyle/>
          <a:p>
            <a:pPr eaLnBrk="1" hangingPunct="1"/>
            <a:r>
              <a:rPr lang="en-US" altLang="en-US" smtClean="0"/>
              <a:t>Expansionary Fiscal Policy</a:t>
            </a:r>
          </a:p>
        </p:txBody>
      </p:sp>
      <p:sp>
        <p:nvSpPr>
          <p:cNvPr id="6161" name="Line 19"/>
          <p:cNvSpPr>
            <a:spLocks noChangeShapeType="1"/>
          </p:cNvSpPr>
          <p:nvPr/>
        </p:nvSpPr>
        <p:spPr bwMode="auto">
          <a:xfrm>
            <a:off x="3740150" y="4103688"/>
            <a:ext cx="0" cy="11430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20"/>
          <p:cNvSpPr>
            <a:spLocks noChangeShapeType="1"/>
          </p:cNvSpPr>
          <p:nvPr/>
        </p:nvSpPr>
        <p:spPr bwMode="auto">
          <a:xfrm flipH="1">
            <a:off x="2292350" y="4103688"/>
            <a:ext cx="1447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3" name="Oval 21"/>
          <p:cNvSpPr>
            <a:spLocks noChangeArrowheads="1"/>
          </p:cNvSpPr>
          <p:nvPr/>
        </p:nvSpPr>
        <p:spPr bwMode="auto">
          <a:xfrm>
            <a:off x="3663950" y="4027488"/>
            <a:ext cx="136525" cy="136525"/>
          </a:xfrm>
          <a:prstGeom prst="ellipse">
            <a:avLst/>
          </a:prstGeom>
          <a:solidFill>
            <a:srgbClr val="FAFD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sp>
        <p:nvSpPr>
          <p:cNvPr id="6164" name="Rectangle 22"/>
          <p:cNvSpPr>
            <a:spLocks noChangeArrowheads="1"/>
          </p:cNvSpPr>
          <p:nvPr/>
        </p:nvSpPr>
        <p:spPr bwMode="auto">
          <a:xfrm>
            <a:off x="1911350" y="4027488"/>
            <a:ext cx="228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lgn="ctr">
              <a:spcBef>
                <a:spcPct val="0"/>
              </a:spcBef>
              <a:buClrTx/>
              <a:buSzTx/>
              <a:buFontTx/>
              <a:buNone/>
            </a:pPr>
            <a:r>
              <a:rPr lang="en-US" altLang="en-US" sz="2000" b="1">
                <a:latin typeface="Arial Narrow" pitchFamily="34" charset="0"/>
              </a:rPr>
              <a:t>P</a:t>
            </a:r>
            <a:r>
              <a:rPr lang="en-US" altLang="en-US" sz="2000" b="1" baseline="-25000">
                <a:latin typeface="Arial Narrow" pitchFamily="34" charset="0"/>
              </a:rPr>
              <a:t>0</a:t>
            </a:r>
            <a:endParaRPr lang="en-US" altLang="en-US" sz="2000" b="1">
              <a:latin typeface="Arial Narrow" pitchFamily="34" charset="0"/>
            </a:endParaRPr>
          </a:p>
        </p:txBody>
      </p:sp>
      <p:sp>
        <p:nvSpPr>
          <p:cNvPr id="6165" name="Text Box 23"/>
          <p:cNvSpPr txBox="1">
            <a:spLocks noChangeArrowheads="1"/>
          </p:cNvSpPr>
          <p:nvPr/>
        </p:nvSpPr>
        <p:spPr bwMode="auto">
          <a:xfrm>
            <a:off x="3359150" y="5399088"/>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50000"/>
              </a:spcBef>
              <a:buClrTx/>
              <a:buSzTx/>
              <a:buFontTx/>
              <a:buNone/>
            </a:pPr>
            <a:r>
              <a:rPr lang="en-US" altLang="en-US" sz="1800">
                <a:latin typeface="Arial Narrow" pitchFamily="34" charset="0"/>
              </a:rPr>
              <a:t>   </a:t>
            </a:r>
            <a:r>
              <a:rPr lang="en-US" altLang="en-US" sz="2000" b="1">
                <a:latin typeface="Arial Narrow" pitchFamily="34" charset="0"/>
              </a:rPr>
              <a:t>Y</a:t>
            </a:r>
            <a:r>
              <a:rPr lang="en-US" altLang="en-US" sz="2000" b="1" baseline="-25000">
                <a:latin typeface="Arial Narrow" pitchFamily="34" charset="0"/>
              </a:rPr>
              <a:t>0            </a:t>
            </a:r>
            <a:r>
              <a:rPr lang="en-US" altLang="en-US" sz="2000" b="1">
                <a:latin typeface="Arial Narrow" pitchFamily="34" charset="0"/>
              </a:rPr>
              <a:t>Y</a:t>
            </a:r>
            <a:r>
              <a:rPr lang="en-US" altLang="en-US" sz="2000" b="1" baseline="-25000">
                <a:latin typeface="Arial Narrow" pitchFamily="34" charset="0"/>
              </a:rPr>
              <a:t>1</a:t>
            </a:r>
            <a:endParaRPr lang="en-US" altLang="en-US" sz="2000" b="1">
              <a:latin typeface="Arial Narrow" pitchFamily="34" charset="0"/>
            </a:endParaRPr>
          </a:p>
        </p:txBody>
      </p:sp>
    </p:spTree>
    <p:extLst>
      <p:ext uri="{BB962C8B-B14F-4D97-AF65-F5344CB8AC3E}">
        <p14:creationId xmlns:p14="http://schemas.microsoft.com/office/powerpoint/2010/main" val="232818379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Expansionary Fiscal Policy</a:t>
            </a:r>
          </a:p>
        </p:txBody>
      </p:sp>
      <p:sp>
        <p:nvSpPr>
          <p:cNvPr id="7171" name="Rectangle 3"/>
          <p:cNvSpPr>
            <a:spLocks noGrp="1" noChangeArrowheads="1"/>
          </p:cNvSpPr>
          <p:nvPr>
            <p:ph type="body" idx="1"/>
          </p:nvPr>
        </p:nvSpPr>
        <p:spPr>
          <a:xfrm>
            <a:off x="457200" y="1752600"/>
            <a:ext cx="8229600" cy="4378325"/>
          </a:xfrm>
        </p:spPr>
        <p:txBody>
          <a:bodyPr/>
          <a:lstStyle/>
          <a:p>
            <a:pPr eaLnBrk="1" hangingPunct="1"/>
            <a:r>
              <a:rPr lang="en-US" altLang="en-US" b="1" smtClean="0"/>
              <a:t>To Reduce Unemployment…</a:t>
            </a:r>
          </a:p>
          <a:p>
            <a:pPr lvl="1" eaLnBrk="1" hangingPunct="1"/>
            <a:r>
              <a:rPr lang="en-US" altLang="en-US" b="1" smtClean="0">
                <a:solidFill>
                  <a:srgbClr val="CC0000"/>
                </a:solidFill>
              </a:rPr>
              <a:t>Increase Government Spending</a:t>
            </a:r>
          </a:p>
          <a:p>
            <a:pPr lvl="1" eaLnBrk="1" hangingPunct="1"/>
            <a:r>
              <a:rPr lang="en-US" altLang="en-US" b="1" smtClean="0">
                <a:solidFill>
                  <a:srgbClr val="CC0000"/>
                </a:solidFill>
              </a:rPr>
              <a:t>Tax Reductions</a:t>
            </a:r>
          </a:p>
          <a:p>
            <a:pPr lvl="2" eaLnBrk="1" hangingPunct="1"/>
            <a:r>
              <a:rPr lang="en-US" altLang="en-US" smtClean="0"/>
              <a:t>Rather than increasing its own spending, government can cut taxes to increase consumption or investment spending.</a:t>
            </a:r>
          </a:p>
          <a:p>
            <a:pPr lvl="2" eaLnBrk="1" hangingPunct="1"/>
            <a:r>
              <a:rPr lang="en-US" altLang="en-US" smtClean="0"/>
              <a:t>Lowering taxes increases disposable income.</a:t>
            </a:r>
          </a:p>
          <a:p>
            <a:pPr lvl="3" eaLnBrk="1" hangingPunct="1"/>
            <a:r>
              <a:rPr lang="en-US" altLang="en-US" smtClean="0"/>
              <a:t>Disposable income is after-tax income of consumers.</a:t>
            </a:r>
            <a:endParaRPr lang="en-US" altLang="en-US" b="1" smtClean="0">
              <a:solidFill>
                <a:srgbClr val="CC0000"/>
              </a:solidFill>
            </a:endParaRPr>
          </a:p>
          <a:p>
            <a:pPr lvl="1" eaLnBrk="1" hangingPunct="1"/>
            <a:r>
              <a:rPr lang="en-US" altLang="en-US" b="1" smtClean="0">
                <a:solidFill>
                  <a:srgbClr val="CC0000"/>
                </a:solidFill>
              </a:rPr>
              <a:t>Combinations of the Two</a:t>
            </a:r>
          </a:p>
          <a:p>
            <a:pPr eaLnBrk="1" hangingPunct="1"/>
            <a:endParaRPr lang="en-US" altLang="en-US" smtClean="0"/>
          </a:p>
        </p:txBody>
      </p:sp>
    </p:spTree>
    <p:extLst>
      <p:ext uri="{BB962C8B-B14F-4D97-AF65-F5344CB8AC3E}">
        <p14:creationId xmlns:p14="http://schemas.microsoft.com/office/powerpoint/2010/main" val="3909874355"/>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1325" y="762000"/>
            <a:ext cx="8637588" cy="762000"/>
          </a:xfrm>
        </p:spPr>
        <p:txBody>
          <a:bodyPr/>
          <a:lstStyle/>
          <a:p>
            <a:pPr eaLnBrk="1" hangingPunct="1"/>
            <a:r>
              <a:rPr lang="en-US" altLang="en-US" smtClean="0"/>
              <a:t>Contractionary Fiscal Policy</a:t>
            </a:r>
          </a:p>
        </p:txBody>
      </p:sp>
      <p:grpSp>
        <p:nvGrpSpPr>
          <p:cNvPr id="8195" name="Group 4"/>
          <p:cNvGrpSpPr>
            <a:grpSpLocks/>
          </p:cNvGrpSpPr>
          <p:nvPr/>
        </p:nvGrpSpPr>
        <p:grpSpPr bwMode="auto">
          <a:xfrm>
            <a:off x="1676400" y="3073400"/>
            <a:ext cx="5257800" cy="3575050"/>
            <a:chOff x="784" y="1115"/>
            <a:chExt cx="4194" cy="3091"/>
          </a:xfrm>
        </p:grpSpPr>
        <p:sp>
          <p:nvSpPr>
            <p:cNvPr id="8196" name="Line 5"/>
            <p:cNvSpPr>
              <a:spLocks noChangeShapeType="1"/>
            </p:cNvSpPr>
            <p:nvPr/>
          </p:nvSpPr>
          <p:spPr bwMode="auto">
            <a:xfrm>
              <a:off x="1281" y="3162"/>
              <a:ext cx="143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Line 6"/>
            <p:cNvSpPr>
              <a:spLocks noChangeShapeType="1"/>
            </p:cNvSpPr>
            <p:nvPr/>
          </p:nvSpPr>
          <p:spPr bwMode="auto">
            <a:xfrm>
              <a:off x="1281" y="2744"/>
              <a:ext cx="1915"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Freeform 7"/>
            <p:cNvSpPr>
              <a:spLocks/>
            </p:cNvSpPr>
            <p:nvPr/>
          </p:nvSpPr>
          <p:spPr bwMode="auto">
            <a:xfrm>
              <a:off x="1989" y="2309"/>
              <a:ext cx="1514" cy="1417"/>
            </a:xfrm>
            <a:custGeom>
              <a:avLst/>
              <a:gdLst>
                <a:gd name="T0" fmla="*/ 0 w 1514"/>
                <a:gd name="T1" fmla="*/ 0 h 1417"/>
                <a:gd name="T2" fmla="*/ 22 w 1514"/>
                <a:gd name="T3" fmla="*/ 32 h 1417"/>
                <a:gd name="T4" fmla="*/ 43 w 1514"/>
                <a:gd name="T5" fmla="*/ 64 h 1417"/>
                <a:gd name="T6" fmla="*/ 65 w 1514"/>
                <a:gd name="T7" fmla="*/ 96 h 1417"/>
                <a:gd name="T8" fmla="*/ 86 w 1514"/>
                <a:gd name="T9" fmla="*/ 113 h 1417"/>
                <a:gd name="T10" fmla="*/ 86 w 1514"/>
                <a:gd name="T11" fmla="*/ 145 h 1417"/>
                <a:gd name="T12" fmla="*/ 109 w 1514"/>
                <a:gd name="T13" fmla="*/ 177 h 1417"/>
                <a:gd name="T14" fmla="*/ 129 w 1514"/>
                <a:gd name="T15" fmla="*/ 210 h 1417"/>
                <a:gd name="T16" fmla="*/ 173 w 1514"/>
                <a:gd name="T17" fmla="*/ 242 h 1417"/>
                <a:gd name="T18" fmla="*/ 173 w 1514"/>
                <a:gd name="T19" fmla="*/ 274 h 1417"/>
                <a:gd name="T20" fmla="*/ 217 w 1514"/>
                <a:gd name="T21" fmla="*/ 306 h 1417"/>
                <a:gd name="T22" fmla="*/ 238 w 1514"/>
                <a:gd name="T23" fmla="*/ 338 h 1417"/>
                <a:gd name="T24" fmla="*/ 260 w 1514"/>
                <a:gd name="T25" fmla="*/ 354 h 1417"/>
                <a:gd name="T26" fmla="*/ 281 w 1514"/>
                <a:gd name="T27" fmla="*/ 386 h 1417"/>
                <a:gd name="T28" fmla="*/ 303 w 1514"/>
                <a:gd name="T29" fmla="*/ 418 h 1417"/>
                <a:gd name="T30" fmla="*/ 324 w 1514"/>
                <a:gd name="T31" fmla="*/ 450 h 1417"/>
                <a:gd name="T32" fmla="*/ 367 w 1514"/>
                <a:gd name="T33" fmla="*/ 482 h 1417"/>
                <a:gd name="T34" fmla="*/ 390 w 1514"/>
                <a:gd name="T35" fmla="*/ 499 h 1417"/>
                <a:gd name="T36" fmla="*/ 411 w 1514"/>
                <a:gd name="T37" fmla="*/ 531 h 1417"/>
                <a:gd name="T38" fmla="*/ 433 w 1514"/>
                <a:gd name="T39" fmla="*/ 563 h 1417"/>
                <a:gd name="T40" fmla="*/ 476 w 1514"/>
                <a:gd name="T41" fmla="*/ 595 h 1417"/>
                <a:gd name="T42" fmla="*/ 497 w 1514"/>
                <a:gd name="T43" fmla="*/ 628 h 1417"/>
                <a:gd name="T44" fmla="*/ 519 w 1514"/>
                <a:gd name="T45" fmla="*/ 660 h 1417"/>
                <a:gd name="T46" fmla="*/ 540 w 1514"/>
                <a:gd name="T47" fmla="*/ 676 h 1417"/>
                <a:gd name="T48" fmla="*/ 583 w 1514"/>
                <a:gd name="T49" fmla="*/ 708 h 1417"/>
                <a:gd name="T50" fmla="*/ 605 w 1514"/>
                <a:gd name="T51" fmla="*/ 741 h 1417"/>
                <a:gd name="T52" fmla="*/ 626 w 1514"/>
                <a:gd name="T53" fmla="*/ 756 h 1417"/>
                <a:gd name="T54" fmla="*/ 649 w 1514"/>
                <a:gd name="T55" fmla="*/ 788 h 1417"/>
                <a:gd name="T56" fmla="*/ 692 w 1514"/>
                <a:gd name="T57" fmla="*/ 821 h 1417"/>
                <a:gd name="T58" fmla="*/ 735 w 1514"/>
                <a:gd name="T59" fmla="*/ 853 h 1417"/>
                <a:gd name="T60" fmla="*/ 757 w 1514"/>
                <a:gd name="T61" fmla="*/ 885 h 1417"/>
                <a:gd name="T62" fmla="*/ 800 w 1514"/>
                <a:gd name="T63" fmla="*/ 901 h 1417"/>
                <a:gd name="T64" fmla="*/ 821 w 1514"/>
                <a:gd name="T65" fmla="*/ 934 h 1417"/>
                <a:gd name="T66" fmla="*/ 864 w 1514"/>
                <a:gd name="T67" fmla="*/ 966 h 1417"/>
                <a:gd name="T68" fmla="*/ 887 w 1514"/>
                <a:gd name="T69" fmla="*/ 998 h 1417"/>
                <a:gd name="T70" fmla="*/ 930 w 1514"/>
                <a:gd name="T71" fmla="*/ 1014 h 1417"/>
                <a:gd name="T72" fmla="*/ 951 w 1514"/>
                <a:gd name="T73" fmla="*/ 1046 h 1417"/>
                <a:gd name="T74" fmla="*/ 994 w 1514"/>
                <a:gd name="T75" fmla="*/ 1062 h 1417"/>
                <a:gd name="T76" fmla="*/ 1016 w 1514"/>
                <a:gd name="T77" fmla="*/ 1094 h 1417"/>
                <a:gd name="T78" fmla="*/ 1059 w 1514"/>
                <a:gd name="T79" fmla="*/ 1110 h 1417"/>
                <a:gd name="T80" fmla="*/ 1081 w 1514"/>
                <a:gd name="T81" fmla="*/ 1142 h 1417"/>
                <a:gd name="T82" fmla="*/ 1125 w 1514"/>
                <a:gd name="T83" fmla="*/ 1159 h 1417"/>
                <a:gd name="T84" fmla="*/ 1146 w 1514"/>
                <a:gd name="T85" fmla="*/ 1191 h 1417"/>
                <a:gd name="T86" fmla="*/ 1189 w 1514"/>
                <a:gd name="T87" fmla="*/ 1206 h 1417"/>
                <a:gd name="T88" fmla="*/ 1211 w 1514"/>
                <a:gd name="T89" fmla="*/ 1223 h 1417"/>
                <a:gd name="T90" fmla="*/ 1254 w 1514"/>
                <a:gd name="T91" fmla="*/ 1255 h 1417"/>
                <a:gd name="T92" fmla="*/ 1297 w 1514"/>
                <a:gd name="T93" fmla="*/ 1287 h 1417"/>
                <a:gd name="T94" fmla="*/ 1318 w 1514"/>
                <a:gd name="T95" fmla="*/ 1303 h 1417"/>
                <a:gd name="T96" fmla="*/ 1361 w 1514"/>
                <a:gd name="T97" fmla="*/ 1320 h 1417"/>
                <a:gd name="T98" fmla="*/ 1384 w 1514"/>
                <a:gd name="T99" fmla="*/ 1352 h 1417"/>
                <a:gd name="T100" fmla="*/ 1427 w 1514"/>
                <a:gd name="T101" fmla="*/ 1367 h 1417"/>
                <a:gd name="T102" fmla="*/ 1448 w 1514"/>
                <a:gd name="T103" fmla="*/ 1384 h 1417"/>
                <a:gd name="T104" fmla="*/ 1491 w 1514"/>
                <a:gd name="T105" fmla="*/ 1399 h 14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14" h="1417">
                  <a:moveTo>
                    <a:pt x="0" y="0"/>
                  </a:moveTo>
                  <a:lnTo>
                    <a:pt x="0" y="0"/>
                  </a:lnTo>
                  <a:lnTo>
                    <a:pt x="22" y="17"/>
                  </a:lnTo>
                  <a:lnTo>
                    <a:pt x="22" y="32"/>
                  </a:lnTo>
                  <a:lnTo>
                    <a:pt x="22" y="49"/>
                  </a:lnTo>
                  <a:lnTo>
                    <a:pt x="43" y="64"/>
                  </a:lnTo>
                  <a:lnTo>
                    <a:pt x="43" y="81"/>
                  </a:lnTo>
                  <a:lnTo>
                    <a:pt x="65" y="96"/>
                  </a:lnTo>
                  <a:lnTo>
                    <a:pt x="65" y="113"/>
                  </a:lnTo>
                  <a:lnTo>
                    <a:pt x="86" y="113"/>
                  </a:lnTo>
                  <a:lnTo>
                    <a:pt x="86" y="129"/>
                  </a:lnTo>
                  <a:lnTo>
                    <a:pt x="86" y="145"/>
                  </a:lnTo>
                  <a:lnTo>
                    <a:pt x="109" y="161"/>
                  </a:lnTo>
                  <a:lnTo>
                    <a:pt x="109" y="177"/>
                  </a:lnTo>
                  <a:lnTo>
                    <a:pt x="129" y="193"/>
                  </a:lnTo>
                  <a:lnTo>
                    <a:pt x="129" y="210"/>
                  </a:lnTo>
                  <a:lnTo>
                    <a:pt x="152" y="225"/>
                  </a:lnTo>
                  <a:lnTo>
                    <a:pt x="173" y="242"/>
                  </a:lnTo>
                  <a:lnTo>
                    <a:pt x="173" y="257"/>
                  </a:lnTo>
                  <a:lnTo>
                    <a:pt x="173" y="274"/>
                  </a:lnTo>
                  <a:lnTo>
                    <a:pt x="195" y="289"/>
                  </a:lnTo>
                  <a:lnTo>
                    <a:pt x="217" y="306"/>
                  </a:lnTo>
                  <a:lnTo>
                    <a:pt x="217" y="322"/>
                  </a:lnTo>
                  <a:lnTo>
                    <a:pt x="238" y="338"/>
                  </a:lnTo>
                  <a:lnTo>
                    <a:pt x="238" y="354"/>
                  </a:lnTo>
                  <a:lnTo>
                    <a:pt x="260" y="354"/>
                  </a:lnTo>
                  <a:lnTo>
                    <a:pt x="260" y="370"/>
                  </a:lnTo>
                  <a:lnTo>
                    <a:pt x="281" y="386"/>
                  </a:lnTo>
                  <a:lnTo>
                    <a:pt x="281" y="402"/>
                  </a:lnTo>
                  <a:lnTo>
                    <a:pt x="303" y="418"/>
                  </a:lnTo>
                  <a:lnTo>
                    <a:pt x="324" y="435"/>
                  </a:lnTo>
                  <a:lnTo>
                    <a:pt x="324" y="450"/>
                  </a:lnTo>
                  <a:lnTo>
                    <a:pt x="346" y="467"/>
                  </a:lnTo>
                  <a:lnTo>
                    <a:pt x="367" y="482"/>
                  </a:lnTo>
                  <a:lnTo>
                    <a:pt x="367" y="499"/>
                  </a:lnTo>
                  <a:lnTo>
                    <a:pt x="390" y="499"/>
                  </a:lnTo>
                  <a:lnTo>
                    <a:pt x="390" y="515"/>
                  </a:lnTo>
                  <a:lnTo>
                    <a:pt x="411" y="531"/>
                  </a:lnTo>
                  <a:lnTo>
                    <a:pt x="411" y="547"/>
                  </a:lnTo>
                  <a:lnTo>
                    <a:pt x="433" y="563"/>
                  </a:lnTo>
                  <a:lnTo>
                    <a:pt x="454" y="579"/>
                  </a:lnTo>
                  <a:lnTo>
                    <a:pt x="476" y="595"/>
                  </a:lnTo>
                  <a:lnTo>
                    <a:pt x="476" y="612"/>
                  </a:lnTo>
                  <a:lnTo>
                    <a:pt x="497" y="628"/>
                  </a:lnTo>
                  <a:lnTo>
                    <a:pt x="519" y="644"/>
                  </a:lnTo>
                  <a:lnTo>
                    <a:pt x="519" y="660"/>
                  </a:lnTo>
                  <a:lnTo>
                    <a:pt x="540" y="660"/>
                  </a:lnTo>
                  <a:lnTo>
                    <a:pt x="540" y="676"/>
                  </a:lnTo>
                  <a:lnTo>
                    <a:pt x="562" y="692"/>
                  </a:lnTo>
                  <a:lnTo>
                    <a:pt x="583" y="708"/>
                  </a:lnTo>
                  <a:lnTo>
                    <a:pt x="583" y="724"/>
                  </a:lnTo>
                  <a:lnTo>
                    <a:pt x="605" y="741"/>
                  </a:lnTo>
                  <a:lnTo>
                    <a:pt x="626" y="741"/>
                  </a:lnTo>
                  <a:lnTo>
                    <a:pt x="626" y="756"/>
                  </a:lnTo>
                  <a:lnTo>
                    <a:pt x="649" y="773"/>
                  </a:lnTo>
                  <a:lnTo>
                    <a:pt x="649" y="788"/>
                  </a:lnTo>
                  <a:lnTo>
                    <a:pt x="671" y="805"/>
                  </a:lnTo>
                  <a:lnTo>
                    <a:pt x="692" y="821"/>
                  </a:lnTo>
                  <a:lnTo>
                    <a:pt x="714" y="837"/>
                  </a:lnTo>
                  <a:lnTo>
                    <a:pt x="735" y="853"/>
                  </a:lnTo>
                  <a:lnTo>
                    <a:pt x="735" y="869"/>
                  </a:lnTo>
                  <a:lnTo>
                    <a:pt x="757" y="885"/>
                  </a:lnTo>
                  <a:lnTo>
                    <a:pt x="778" y="885"/>
                  </a:lnTo>
                  <a:lnTo>
                    <a:pt x="800" y="901"/>
                  </a:lnTo>
                  <a:lnTo>
                    <a:pt x="800" y="917"/>
                  </a:lnTo>
                  <a:lnTo>
                    <a:pt x="821" y="934"/>
                  </a:lnTo>
                  <a:lnTo>
                    <a:pt x="843" y="949"/>
                  </a:lnTo>
                  <a:lnTo>
                    <a:pt x="864" y="966"/>
                  </a:lnTo>
                  <a:lnTo>
                    <a:pt x="887" y="981"/>
                  </a:lnTo>
                  <a:lnTo>
                    <a:pt x="887" y="998"/>
                  </a:lnTo>
                  <a:lnTo>
                    <a:pt x="908" y="1014"/>
                  </a:lnTo>
                  <a:lnTo>
                    <a:pt x="930" y="1014"/>
                  </a:lnTo>
                  <a:lnTo>
                    <a:pt x="951" y="1030"/>
                  </a:lnTo>
                  <a:lnTo>
                    <a:pt x="951" y="1046"/>
                  </a:lnTo>
                  <a:lnTo>
                    <a:pt x="973" y="1062"/>
                  </a:lnTo>
                  <a:lnTo>
                    <a:pt x="994" y="1062"/>
                  </a:lnTo>
                  <a:lnTo>
                    <a:pt x="994" y="1078"/>
                  </a:lnTo>
                  <a:lnTo>
                    <a:pt x="1016" y="1094"/>
                  </a:lnTo>
                  <a:lnTo>
                    <a:pt x="1037" y="1110"/>
                  </a:lnTo>
                  <a:lnTo>
                    <a:pt x="1059" y="1110"/>
                  </a:lnTo>
                  <a:lnTo>
                    <a:pt x="1059" y="1127"/>
                  </a:lnTo>
                  <a:lnTo>
                    <a:pt x="1081" y="1142"/>
                  </a:lnTo>
                  <a:lnTo>
                    <a:pt x="1102" y="1159"/>
                  </a:lnTo>
                  <a:lnTo>
                    <a:pt x="1125" y="1159"/>
                  </a:lnTo>
                  <a:lnTo>
                    <a:pt x="1125" y="1174"/>
                  </a:lnTo>
                  <a:lnTo>
                    <a:pt x="1146" y="1191"/>
                  </a:lnTo>
                  <a:lnTo>
                    <a:pt x="1168" y="1191"/>
                  </a:lnTo>
                  <a:lnTo>
                    <a:pt x="1189" y="1206"/>
                  </a:lnTo>
                  <a:lnTo>
                    <a:pt x="1189" y="1223"/>
                  </a:lnTo>
                  <a:lnTo>
                    <a:pt x="1211" y="1223"/>
                  </a:lnTo>
                  <a:lnTo>
                    <a:pt x="1232" y="1239"/>
                  </a:lnTo>
                  <a:lnTo>
                    <a:pt x="1254" y="1255"/>
                  </a:lnTo>
                  <a:lnTo>
                    <a:pt x="1275" y="1271"/>
                  </a:lnTo>
                  <a:lnTo>
                    <a:pt x="1297" y="1287"/>
                  </a:lnTo>
                  <a:lnTo>
                    <a:pt x="1318" y="1287"/>
                  </a:lnTo>
                  <a:lnTo>
                    <a:pt x="1318" y="1303"/>
                  </a:lnTo>
                  <a:lnTo>
                    <a:pt x="1340" y="1320"/>
                  </a:lnTo>
                  <a:lnTo>
                    <a:pt x="1361" y="1320"/>
                  </a:lnTo>
                  <a:lnTo>
                    <a:pt x="1384" y="1335"/>
                  </a:lnTo>
                  <a:lnTo>
                    <a:pt x="1384" y="1352"/>
                  </a:lnTo>
                  <a:lnTo>
                    <a:pt x="1404" y="1352"/>
                  </a:lnTo>
                  <a:lnTo>
                    <a:pt x="1427" y="1367"/>
                  </a:lnTo>
                  <a:lnTo>
                    <a:pt x="1448" y="1367"/>
                  </a:lnTo>
                  <a:lnTo>
                    <a:pt x="1448" y="1384"/>
                  </a:lnTo>
                  <a:lnTo>
                    <a:pt x="1470" y="1384"/>
                  </a:lnTo>
                  <a:lnTo>
                    <a:pt x="1491" y="1399"/>
                  </a:lnTo>
                  <a:lnTo>
                    <a:pt x="1513" y="1416"/>
                  </a:lnTo>
                </a:path>
              </a:pathLst>
            </a:custGeom>
            <a:noFill/>
            <a:ln w="38100" cap="rnd" cmpd="sng">
              <a:solidFill>
                <a:srgbClr val="FF005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8"/>
            <p:cNvSpPr>
              <a:spLocks/>
            </p:cNvSpPr>
            <p:nvPr/>
          </p:nvSpPr>
          <p:spPr bwMode="auto">
            <a:xfrm>
              <a:off x="2162" y="1908"/>
              <a:ext cx="1600" cy="1593"/>
            </a:xfrm>
            <a:custGeom>
              <a:avLst/>
              <a:gdLst>
                <a:gd name="T0" fmla="*/ 1599 w 1600"/>
                <a:gd name="T1" fmla="*/ 16 h 1593"/>
                <a:gd name="T2" fmla="*/ 1578 w 1600"/>
                <a:gd name="T3" fmla="*/ 48 h 1593"/>
                <a:gd name="T4" fmla="*/ 1578 w 1600"/>
                <a:gd name="T5" fmla="*/ 80 h 1593"/>
                <a:gd name="T6" fmla="*/ 1556 w 1600"/>
                <a:gd name="T7" fmla="*/ 96 h 1593"/>
                <a:gd name="T8" fmla="*/ 1535 w 1600"/>
                <a:gd name="T9" fmla="*/ 112 h 1593"/>
                <a:gd name="T10" fmla="*/ 1535 w 1600"/>
                <a:gd name="T11" fmla="*/ 144 h 1593"/>
                <a:gd name="T12" fmla="*/ 1513 w 1600"/>
                <a:gd name="T13" fmla="*/ 161 h 1593"/>
                <a:gd name="T14" fmla="*/ 1513 w 1600"/>
                <a:gd name="T15" fmla="*/ 193 h 1593"/>
                <a:gd name="T16" fmla="*/ 1492 w 1600"/>
                <a:gd name="T17" fmla="*/ 209 h 1593"/>
                <a:gd name="T18" fmla="*/ 1470 w 1600"/>
                <a:gd name="T19" fmla="*/ 241 h 1593"/>
                <a:gd name="T20" fmla="*/ 1449 w 1600"/>
                <a:gd name="T21" fmla="*/ 273 h 1593"/>
                <a:gd name="T22" fmla="*/ 1426 w 1600"/>
                <a:gd name="T23" fmla="*/ 305 h 1593"/>
                <a:gd name="T24" fmla="*/ 1405 w 1600"/>
                <a:gd name="T25" fmla="*/ 337 h 1593"/>
                <a:gd name="T26" fmla="*/ 1405 w 1600"/>
                <a:gd name="T27" fmla="*/ 369 h 1593"/>
                <a:gd name="T28" fmla="*/ 1383 w 1600"/>
                <a:gd name="T29" fmla="*/ 386 h 1593"/>
                <a:gd name="T30" fmla="*/ 1362 w 1600"/>
                <a:gd name="T31" fmla="*/ 418 h 1593"/>
                <a:gd name="T32" fmla="*/ 1340 w 1600"/>
                <a:gd name="T33" fmla="*/ 450 h 1593"/>
                <a:gd name="T34" fmla="*/ 1318 w 1600"/>
                <a:gd name="T35" fmla="*/ 466 h 1593"/>
                <a:gd name="T36" fmla="*/ 1318 w 1600"/>
                <a:gd name="T37" fmla="*/ 498 h 1593"/>
                <a:gd name="T38" fmla="*/ 1297 w 1600"/>
                <a:gd name="T39" fmla="*/ 530 h 1593"/>
                <a:gd name="T40" fmla="*/ 1275 w 1600"/>
                <a:gd name="T41" fmla="*/ 562 h 1593"/>
                <a:gd name="T42" fmla="*/ 1254 w 1600"/>
                <a:gd name="T43" fmla="*/ 579 h 1593"/>
                <a:gd name="T44" fmla="*/ 1232 w 1600"/>
                <a:gd name="T45" fmla="*/ 611 h 1593"/>
                <a:gd name="T46" fmla="*/ 1211 w 1600"/>
                <a:gd name="T47" fmla="*/ 643 h 1593"/>
                <a:gd name="T48" fmla="*/ 1168 w 1600"/>
                <a:gd name="T49" fmla="*/ 675 h 1593"/>
                <a:gd name="T50" fmla="*/ 1168 w 1600"/>
                <a:gd name="T51" fmla="*/ 707 h 1593"/>
                <a:gd name="T52" fmla="*/ 1145 w 1600"/>
                <a:gd name="T53" fmla="*/ 723 h 1593"/>
                <a:gd name="T54" fmla="*/ 1124 w 1600"/>
                <a:gd name="T55" fmla="*/ 755 h 1593"/>
                <a:gd name="T56" fmla="*/ 1102 w 1600"/>
                <a:gd name="T57" fmla="*/ 772 h 1593"/>
                <a:gd name="T58" fmla="*/ 1081 w 1600"/>
                <a:gd name="T59" fmla="*/ 804 h 1593"/>
                <a:gd name="T60" fmla="*/ 1038 w 1600"/>
                <a:gd name="T61" fmla="*/ 836 h 1593"/>
                <a:gd name="T62" fmla="*/ 1016 w 1600"/>
                <a:gd name="T63" fmla="*/ 868 h 1593"/>
                <a:gd name="T64" fmla="*/ 973 w 1600"/>
                <a:gd name="T65" fmla="*/ 900 h 1593"/>
                <a:gd name="T66" fmla="*/ 952 w 1600"/>
                <a:gd name="T67" fmla="*/ 916 h 1593"/>
                <a:gd name="T68" fmla="*/ 930 w 1600"/>
                <a:gd name="T69" fmla="*/ 948 h 1593"/>
                <a:gd name="T70" fmla="*/ 909 w 1600"/>
                <a:gd name="T71" fmla="*/ 965 h 1593"/>
                <a:gd name="T72" fmla="*/ 886 w 1600"/>
                <a:gd name="T73" fmla="*/ 997 h 1593"/>
                <a:gd name="T74" fmla="*/ 843 w 1600"/>
                <a:gd name="T75" fmla="*/ 1029 h 1593"/>
                <a:gd name="T76" fmla="*/ 800 w 1600"/>
                <a:gd name="T77" fmla="*/ 1061 h 1593"/>
                <a:gd name="T78" fmla="*/ 778 w 1600"/>
                <a:gd name="T79" fmla="*/ 1078 h 1593"/>
                <a:gd name="T80" fmla="*/ 757 w 1600"/>
                <a:gd name="T81" fmla="*/ 1110 h 1593"/>
                <a:gd name="T82" fmla="*/ 714 w 1600"/>
                <a:gd name="T83" fmla="*/ 1125 h 1593"/>
                <a:gd name="T84" fmla="*/ 692 w 1600"/>
                <a:gd name="T85" fmla="*/ 1157 h 1593"/>
                <a:gd name="T86" fmla="*/ 648 w 1600"/>
                <a:gd name="T87" fmla="*/ 1190 h 1593"/>
                <a:gd name="T88" fmla="*/ 605 w 1600"/>
                <a:gd name="T89" fmla="*/ 1222 h 1593"/>
                <a:gd name="T90" fmla="*/ 562 w 1600"/>
                <a:gd name="T91" fmla="*/ 1238 h 1593"/>
                <a:gd name="T92" fmla="*/ 541 w 1600"/>
                <a:gd name="T93" fmla="*/ 1270 h 1593"/>
                <a:gd name="T94" fmla="*/ 498 w 1600"/>
                <a:gd name="T95" fmla="*/ 1303 h 1593"/>
                <a:gd name="T96" fmla="*/ 476 w 1600"/>
                <a:gd name="T97" fmla="*/ 1318 h 1593"/>
                <a:gd name="T98" fmla="*/ 433 w 1600"/>
                <a:gd name="T99" fmla="*/ 1350 h 1593"/>
                <a:gd name="T100" fmla="*/ 390 w 1600"/>
                <a:gd name="T101" fmla="*/ 1367 h 1593"/>
                <a:gd name="T102" fmla="*/ 346 w 1600"/>
                <a:gd name="T103" fmla="*/ 1399 h 1593"/>
                <a:gd name="T104" fmla="*/ 303 w 1600"/>
                <a:gd name="T105" fmla="*/ 1415 h 1593"/>
                <a:gd name="T106" fmla="*/ 260 w 1600"/>
                <a:gd name="T107" fmla="*/ 1447 h 1593"/>
                <a:gd name="T108" fmla="*/ 217 w 1600"/>
                <a:gd name="T109" fmla="*/ 1463 h 1593"/>
                <a:gd name="T110" fmla="*/ 174 w 1600"/>
                <a:gd name="T111" fmla="*/ 1496 h 1593"/>
                <a:gd name="T112" fmla="*/ 131 w 1600"/>
                <a:gd name="T113" fmla="*/ 1511 h 1593"/>
                <a:gd name="T114" fmla="*/ 88 w 1600"/>
                <a:gd name="T115" fmla="*/ 1543 h 1593"/>
                <a:gd name="T116" fmla="*/ 44 w 1600"/>
                <a:gd name="T117" fmla="*/ 1575 h 1593"/>
                <a:gd name="T118" fmla="*/ 0 w 1600"/>
                <a:gd name="T119" fmla="*/ 1592 h 1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00" h="1593">
                  <a:moveTo>
                    <a:pt x="1599" y="0"/>
                  </a:moveTo>
                  <a:lnTo>
                    <a:pt x="1599" y="16"/>
                  </a:lnTo>
                  <a:lnTo>
                    <a:pt x="1599" y="32"/>
                  </a:lnTo>
                  <a:lnTo>
                    <a:pt x="1578" y="48"/>
                  </a:lnTo>
                  <a:lnTo>
                    <a:pt x="1578" y="64"/>
                  </a:lnTo>
                  <a:lnTo>
                    <a:pt x="1578" y="80"/>
                  </a:lnTo>
                  <a:lnTo>
                    <a:pt x="1556" y="80"/>
                  </a:lnTo>
                  <a:lnTo>
                    <a:pt x="1556" y="96"/>
                  </a:lnTo>
                  <a:lnTo>
                    <a:pt x="1556" y="112"/>
                  </a:lnTo>
                  <a:lnTo>
                    <a:pt x="1535" y="112"/>
                  </a:lnTo>
                  <a:lnTo>
                    <a:pt x="1535" y="129"/>
                  </a:lnTo>
                  <a:lnTo>
                    <a:pt x="1535" y="144"/>
                  </a:lnTo>
                  <a:lnTo>
                    <a:pt x="1535" y="161"/>
                  </a:lnTo>
                  <a:lnTo>
                    <a:pt x="1513" y="161"/>
                  </a:lnTo>
                  <a:lnTo>
                    <a:pt x="1513" y="176"/>
                  </a:lnTo>
                  <a:lnTo>
                    <a:pt x="1513" y="193"/>
                  </a:lnTo>
                  <a:lnTo>
                    <a:pt x="1492" y="193"/>
                  </a:lnTo>
                  <a:lnTo>
                    <a:pt x="1492" y="209"/>
                  </a:lnTo>
                  <a:lnTo>
                    <a:pt x="1492" y="225"/>
                  </a:lnTo>
                  <a:lnTo>
                    <a:pt x="1470" y="241"/>
                  </a:lnTo>
                  <a:lnTo>
                    <a:pt x="1470" y="257"/>
                  </a:lnTo>
                  <a:lnTo>
                    <a:pt x="1449" y="273"/>
                  </a:lnTo>
                  <a:lnTo>
                    <a:pt x="1449" y="289"/>
                  </a:lnTo>
                  <a:lnTo>
                    <a:pt x="1426" y="305"/>
                  </a:lnTo>
                  <a:lnTo>
                    <a:pt x="1426" y="322"/>
                  </a:lnTo>
                  <a:lnTo>
                    <a:pt x="1405" y="337"/>
                  </a:lnTo>
                  <a:lnTo>
                    <a:pt x="1405" y="354"/>
                  </a:lnTo>
                  <a:lnTo>
                    <a:pt x="1405" y="369"/>
                  </a:lnTo>
                  <a:lnTo>
                    <a:pt x="1383" y="369"/>
                  </a:lnTo>
                  <a:lnTo>
                    <a:pt x="1383" y="386"/>
                  </a:lnTo>
                  <a:lnTo>
                    <a:pt x="1383" y="401"/>
                  </a:lnTo>
                  <a:lnTo>
                    <a:pt x="1362" y="418"/>
                  </a:lnTo>
                  <a:lnTo>
                    <a:pt x="1362" y="434"/>
                  </a:lnTo>
                  <a:lnTo>
                    <a:pt x="1340" y="450"/>
                  </a:lnTo>
                  <a:lnTo>
                    <a:pt x="1340" y="466"/>
                  </a:lnTo>
                  <a:lnTo>
                    <a:pt x="1318" y="466"/>
                  </a:lnTo>
                  <a:lnTo>
                    <a:pt x="1318" y="482"/>
                  </a:lnTo>
                  <a:lnTo>
                    <a:pt x="1318" y="498"/>
                  </a:lnTo>
                  <a:lnTo>
                    <a:pt x="1297" y="514"/>
                  </a:lnTo>
                  <a:lnTo>
                    <a:pt x="1297" y="530"/>
                  </a:lnTo>
                  <a:lnTo>
                    <a:pt x="1275" y="547"/>
                  </a:lnTo>
                  <a:lnTo>
                    <a:pt x="1275" y="562"/>
                  </a:lnTo>
                  <a:lnTo>
                    <a:pt x="1254" y="562"/>
                  </a:lnTo>
                  <a:lnTo>
                    <a:pt x="1254" y="579"/>
                  </a:lnTo>
                  <a:lnTo>
                    <a:pt x="1254" y="594"/>
                  </a:lnTo>
                  <a:lnTo>
                    <a:pt x="1232" y="611"/>
                  </a:lnTo>
                  <a:lnTo>
                    <a:pt x="1211" y="627"/>
                  </a:lnTo>
                  <a:lnTo>
                    <a:pt x="1211" y="643"/>
                  </a:lnTo>
                  <a:lnTo>
                    <a:pt x="1188" y="659"/>
                  </a:lnTo>
                  <a:lnTo>
                    <a:pt x="1168" y="675"/>
                  </a:lnTo>
                  <a:lnTo>
                    <a:pt x="1168" y="691"/>
                  </a:lnTo>
                  <a:lnTo>
                    <a:pt x="1168" y="707"/>
                  </a:lnTo>
                  <a:lnTo>
                    <a:pt x="1145" y="707"/>
                  </a:lnTo>
                  <a:lnTo>
                    <a:pt x="1145" y="723"/>
                  </a:lnTo>
                  <a:lnTo>
                    <a:pt x="1124" y="740"/>
                  </a:lnTo>
                  <a:lnTo>
                    <a:pt x="1124" y="755"/>
                  </a:lnTo>
                  <a:lnTo>
                    <a:pt x="1102" y="755"/>
                  </a:lnTo>
                  <a:lnTo>
                    <a:pt x="1102" y="772"/>
                  </a:lnTo>
                  <a:lnTo>
                    <a:pt x="1081" y="787"/>
                  </a:lnTo>
                  <a:lnTo>
                    <a:pt x="1081" y="804"/>
                  </a:lnTo>
                  <a:lnTo>
                    <a:pt x="1059" y="819"/>
                  </a:lnTo>
                  <a:lnTo>
                    <a:pt x="1038" y="836"/>
                  </a:lnTo>
                  <a:lnTo>
                    <a:pt x="1038" y="852"/>
                  </a:lnTo>
                  <a:lnTo>
                    <a:pt x="1016" y="868"/>
                  </a:lnTo>
                  <a:lnTo>
                    <a:pt x="995" y="884"/>
                  </a:lnTo>
                  <a:lnTo>
                    <a:pt x="973" y="900"/>
                  </a:lnTo>
                  <a:lnTo>
                    <a:pt x="973" y="916"/>
                  </a:lnTo>
                  <a:lnTo>
                    <a:pt x="952" y="916"/>
                  </a:lnTo>
                  <a:lnTo>
                    <a:pt x="952" y="932"/>
                  </a:lnTo>
                  <a:lnTo>
                    <a:pt x="930" y="948"/>
                  </a:lnTo>
                  <a:lnTo>
                    <a:pt x="930" y="965"/>
                  </a:lnTo>
                  <a:lnTo>
                    <a:pt x="909" y="965"/>
                  </a:lnTo>
                  <a:lnTo>
                    <a:pt x="886" y="980"/>
                  </a:lnTo>
                  <a:lnTo>
                    <a:pt x="886" y="997"/>
                  </a:lnTo>
                  <a:lnTo>
                    <a:pt x="864" y="1013"/>
                  </a:lnTo>
                  <a:lnTo>
                    <a:pt x="843" y="1029"/>
                  </a:lnTo>
                  <a:lnTo>
                    <a:pt x="821" y="1045"/>
                  </a:lnTo>
                  <a:lnTo>
                    <a:pt x="800" y="1061"/>
                  </a:lnTo>
                  <a:lnTo>
                    <a:pt x="800" y="1078"/>
                  </a:lnTo>
                  <a:lnTo>
                    <a:pt x="778" y="1078"/>
                  </a:lnTo>
                  <a:lnTo>
                    <a:pt x="757" y="1093"/>
                  </a:lnTo>
                  <a:lnTo>
                    <a:pt x="757" y="1110"/>
                  </a:lnTo>
                  <a:lnTo>
                    <a:pt x="735" y="1125"/>
                  </a:lnTo>
                  <a:lnTo>
                    <a:pt x="714" y="1125"/>
                  </a:lnTo>
                  <a:lnTo>
                    <a:pt x="714" y="1142"/>
                  </a:lnTo>
                  <a:lnTo>
                    <a:pt x="692" y="1157"/>
                  </a:lnTo>
                  <a:lnTo>
                    <a:pt x="671" y="1174"/>
                  </a:lnTo>
                  <a:lnTo>
                    <a:pt x="648" y="1190"/>
                  </a:lnTo>
                  <a:lnTo>
                    <a:pt x="628" y="1206"/>
                  </a:lnTo>
                  <a:lnTo>
                    <a:pt x="605" y="1222"/>
                  </a:lnTo>
                  <a:lnTo>
                    <a:pt x="584" y="1238"/>
                  </a:lnTo>
                  <a:lnTo>
                    <a:pt x="562" y="1238"/>
                  </a:lnTo>
                  <a:lnTo>
                    <a:pt x="562" y="1254"/>
                  </a:lnTo>
                  <a:lnTo>
                    <a:pt x="541" y="1270"/>
                  </a:lnTo>
                  <a:lnTo>
                    <a:pt x="519" y="1286"/>
                  </a:lnTo>
                  <a:lnTo>
                    <a:pt x="498" y="1303"/>
                  </a:lnTo>
                  <a:lnTo>
                    <a:pt x="476" y="1303"/>
                  </a:lnTo>
                  <a:lnTo>
                    <a:pt x="476" y="1318"/>
                  </a:lnTo>
                  <a:lnTo>
                    <a:pt x="454" y="1335"/>
                  </a:lnTo>
                  <a:lnTo>
                    <a:pt x="433" y="1350"/>
                  </a:lnTo>
                  <a:lnTo>
                    <a:pt x="411" y="1350"/>
                  </a:lnTo>
                  <a:lnTo>
                    <a:pt x="390" y="1367"/>
                  </a:lnTo>
                  <a:lnTo>
                    <a:pt x="367" y="1383"/>
                  </a:lnTo>
                  <a:lnTo>
                    <a:pt x="346" y="1399"/>
                  </a:lnTo>
                  <a:lnTo>
                    <a:pt x="324" y="1415"/>
                  </a:lnTo>
                  <a:lnTo>
                    <a:pt x="303" y="1415"/>
                  </a:lnTo>
                  <a:lnTo>
                    <a:pt x="281" y="1431"/>
                  </a:lnTo>
                  <a:lnTo>
                    <a:pt x="260" y="1447"/>
                  </a:lnTo>
                  <a:lnTo>
                    <a:pt x="238" y="1463"/>
                  </a:lnTo>
                  <a:lnTo>
                    <a:pt x="217" y="1463"/>
                  </a:lnTo>
                  <a:lnTo>
                    <a:pt x="195" y="1479"/>
                  </a:lnTo>
                  <a:lnTo>
                    <a:pt x="174" y="1496"/>
                  </a:lnTo>
                  <a:lnTo>
                    <a:pt x="152" y="1511"/>
                  </a:lnTo>
                  <a:lnTo>
                    <a:pt x="131" y="1511"/>
                  </a:lnTo>
                  <a:lnTo>
                    <a:pt x="108" y="1528"/>
                  </a:lnTo>
                  <a:lnTo>
                    <a:pt x="88" y="1543"/>
                  </a:lnTo>
                  <a:lnTo>
                    <a:pt x="65" y="1560"/>
                  </a:lnTo>
                  <a:lnTo>
                    <a:pt x="44" y="1575"/>
                  </a:lnTo>
                  <a:lnTo>
                    <a:pt x="22" y="1575"/>
                  </a:lnTo>
                  <a:lnTo>
                    <a:pt x="0" y="1592"/>
                  </a:lnTo>
                </a:path>
              </a:pathLst>
            </a:custGeom>
            <a:noFill/>
            <a:ln w="38100" cap="rnd" cmpd="sng">
              <a:solidFill>
                <a:srgbClr val="00C47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9"/>
            <p:cNvSpPr>
              <a:spLocks noChangeArrowheads="1"/>
            </p:cNvSpPr>
            <p:nvPr/>
          </p:nvSpPr>
          <p:spPr bwMode="auto">
            <a:xfrm>
              <a:off x="1009" y="2632"/>
              <a:ext cx="33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i="1">
                  <a:solidFill>
                    <a:srgbClr val="000000"/>
                  </a:solidFill>
                </a:rPr>
                <a:t>P</a:t>
              </a:r>
              <a:r>
                <a:rPr lang="en-US" altLang="en-US" sz="1800" i="1" baseline="-25000">
                  <a:solidFill>
                    <a:srgbClr val="000000"/>
                  </a:solidFill>
                </a:rPr>
                <a:t>1</a:t>
              </a:r>
            </a:p>
          </p:txBody>
        </p:sp>
        <p:sp>
          <p:nvSpPr>
            <p:cNvPr id="8201" name="Line 10"/>
            <p:cNvSpPr>
              <a:spLocks noChangeShapeType="1"/>
            </p:cNvSpPr>
            <p:nvPr/>
          </p:nvSpPr>
          <p:spPr bwMode="auto">
            <a:xfrm flipV="1">
              <a:off x="1751" y="2812"/>
              <a:ext cx="0" cy="280"/>
            </a:xfrm>
            <a:prstGeom prst="line">
              <a:avLst/>
            </a:prstGeom>
            <a:noFill/>
            <a:ln w="762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1"/>
            <p:cNvSpPr>
              <a:spLocks noChangeArrowheads="1"/>
            </p:cNvSpPr>
            <p:nvPr/>
          </p:nvSpPr>
          <p:spPr bwMode="auto">
            <a:xfrm>
              <a:off x="1009" y="3052"/>
              <a:ext cx="33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i="1">
                  <a:solidFill>
                    <a:srgbClr val="000000"/>
                  </a:solidFill>
                </a:rPr>
                <a:t>P</a:t>
              </a:r>
              <a:r>
                <a:rPr lang="en-US" altLang="en-US" sz="1800" i="1" baseline="-25000">
                  <a:solidFill>
                    <a:srgbClr val="000000"/>
                  </a:solidFill>
                </a:rPr>
                <a:t>2</a:t>
              </a:r>
            </a:p>
          </p:txBody>
        </p:sp>
        <p:sp>
          <p:nvSpPr>
            <p:cNvPr id="8203" name="Line 12"/>
            <p:cNvSpPr>
              <a:spLocks noChangeShapeType="1"/>
            </p:cNvSpPr>
            <p:nvPr/>
          </p:nvSpPr>
          <p:spPr bwMode="auto">
            <a:xfrm>
              <a:off x="2191" y="2486"/>
              <a:ext cx="635" cy="0"/>
            </a:xfrm>
            <a:prstGeom prst="line">
              <a:avLst/>
            </a:prstGeom>
            <a:noFill/>
            <a:ln w="762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Line 13"/>
            <p:cNvSpPr>
              <a:spLocks noChangeShapeType="1"/>
            </p:cNvSpPr>
            <p:nvPr/>
          </p:nvSpPr>
          <p:spPr bwMode="auto">
            <a:xfrm>
              <a:off x="3073" y="3371"/>
              <a:ext cx="729" cy="0"/>
            </a:xfrm>
            <a:prstGeom prst="line">
              <a:avLst/>
            </a:prstGeom>
            <a:noFill/>
            <a:ln w="762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Rectangle 14"/>
            <p:cNvSpPr>
              <a:spLocks noChangeArrowheads="1"/>
            </p:cNvSpPr>
            <p:nvPr/>
          </p:nvSpPr>
          <p:spPr bwMode="auto">
            <a:xfrm>
              <a:off x="3491" y="3592"/>
              <a:ext cx="465"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i="1">
                  <a:solidFill>
                    <a:srgbClr val="000000"/>
                  </a:solidFill>
                </a:rPr>
                <a:t>AD</a:t>
              </a:r>
              <a:r>
                <a:rPr lang="en-US" altLang="en-US" sz="1800" i="1" baseline="-25000">
                  <a:solidFill>
                    <a:srgbClr val="000000"/>
                  </a:solidFill>
                </a:rPr>
                <a:t>4</a:t>
              </a:r>
            </a:p>
          </p:txBody>
        </p:sp>
        <p:sp>
          <p:nvSpPr>
            <p:cNvPr id="8206" name="Freeform 15"/>
            <p:cNvSpPr>
              <a:spLocks/>
            </p:cNvSpPr>
            <p:nvPr/>
          </p:nvSpPr>
          <p:spPr bwMode="auto">
            <a:xfrm>
              <a:off x="2573" y="1988"/>
              <a:ext cx="1536" cy="1432"/>
            </a:xfrm>
            <a:custGeom>
              <a:avLst/>
              <a:gdLst>
                <a:gd name="T0" fmla="*/ 22 w 1536"/>
                <a:gd name="T1" fmla="*/ 17 h 1432"/>
                <a:gd name="T2" fmla="*/ 22 w 1536"/>
                <a:gd name="T3" fmla="*/ 49 h 1432"/>
                <a:gd name="T4" fmla="*/ 43 w 1536"/>
                <a:gd name="T5" fmla="*/ 81 h 1432"/>
                <a:gd name="T6" fmla="*/ 65 w 1536"/>
                <a:gd name="T7" fmla="*/ 113 h 1432"/>
                <a:gd name="T8" fmla="*/ 88 w 1536"/>
                <a:gd name="T9" fmla="*/ 145 h 1432"/>
                <a:gd name="T10" fmla="*/ 108 w 1536"/>
                <a:gd name="T11" fmla="*/ 177 h 1432"/>
                <a:gd name="T12" fmla="*/ 131 w 1536"/>
                <a:gd name="T13" fmla="*/ 209 h 1432"/>
                <a:gd name="T14" fmla="*/ 152 w 1536"/>
                <a:gd name="T15" fmla="*/ 225 h 1432"/>
                <a:gd name="T16" fmla="*/ 174 w 1536"/>
                <a:gd name="T17" fmla="*/ 257 h 1432"/>
                <a:gd name="T18" fmla="*/ 195 w 1536"/>
                <a:gd name="T19" fmla="*/ 274 h 1432"/>
                <a:gd name="T20" fmla="*/ 217 w 1536"/>
                <a:gd name="T21" fmla="*/ 306 h 1432"/>
                <a:gd name="T22" fmla="*/ 238 w 1536"/>
                <a:gd name="T23" fmla="*/ 338 h 1432"/>
                <a:gd name="T24" fmla="*/ 260 w 1536"/>
                <a:gd name="T25" fmla="*/ 370 h 1432"/>
                <a:gd name="T26" fmla="*/ 281 w 1536"/>
                <a:gd name="T27" fmla="*/ 402 h 1432"/>
                <a:gd name="T28" fmla="*/ 303 w 1536"/>
                <a:gd name="T29" fmla="*/ 418 h 1432"/>
                <a:gd name="T30" fmla="*/ 324 w 1536"/>
                <a:gd name="T31" fmla="*/ 450 h 1432"/>
                <a:gd name="T32" fmla="*/ 346 w 1536"/>
                <a:gd name="T33" fmla="*/ 482 h 1432"/>
                <a:gd name="T34" fmla="*/ 367 w 1536"/>
                <a:gd name="T35" fmla="*/ 499 h 1432"/>
                <a:gd name="T36" fmla="*/ 411 w 1536"/>
                <a:gd name="T37" fmla="*/ 531 h 1432"/>
                <a:gd name="T38" fmla="*/ 433 w 1536"/>
                <a:gd name="T39" fmla="*/ 563 h 1432"/>
                <a:gd name="T40" fmla="*/ 454 w 1536"/>
                <a:gd name="T41" fmla="*/ 595 h 1432"/>
                <a:gd name="T42" fmla="*/ 498 w 1536"/>
                <a:gd name="T43" fmla="*/ 627 h 1432"/>
                <a:gd name="T44" fmla="*/ 519 w 1536"/>
                <a:gd name="T45" fmla="*/ 643 h 1432"/>
                <a:gd name="T46" fmla="*/ 541 w 1536"/>
                <a:gd name="T47" fmla="*/ 675 h 1432"/>
                <a:gd name="T48" fmla="*/ 562 w 1536"/>
                <a:gd name="T49" fmla="*/ 707 h 1432"/>
                <a:gd name="T50" fmla="*/ 605 w 1536"/>
                <a:gd name="T51" fmla="*/ 724 h 1432"/>
                <a:gd name="T52" fmla="*/ 628 w 1536"/>
                <a:gd name="T53" fmla="*/ 756 h 1432"/>
                <a:gd name="T54" fmla="*/ 649 w 1536"/>
                <a:gd name="T55" fmla="*/ 788 h 1432"/>
                <a:gd name="T56" fmla="*/ 692 w 1536"/>
                <a:gd name="T57" fmla="*/ 820 h 1432"/>
                <a:gd name="T58" fmla="*/ 714 w 1536"/>
                <a:gd name="T59" fmla="*/ 852 h 1432"/>
                <a:gd name="T60" fmla="*/ 757 w 1536"/>
                <a:gd name="T61" fmla="*/ 868 h 1432"/>
                <a:gd name="T62" fmla="*/ 778 w 1536"/>
                <a:gd name="T63" fmla="*/ 900 h 1432"/>
                <a:gd name="T64" fmla="*/ 821 w 1536"/>
                <a:gd name="T65" fmla="*/ 933 h 1432"/>
                <a:gd name="T66" fmla="*/ 864 w 1536"/>
                <a:gd name="T67" fmla="*/ 965 h 1432"/>
                <a:gd name="T68" fmla="*/ 886 w 1536"/>
                <a:gd name="T69" fmla="*/ 997 h 1432"/>
                <a:gd name="T70" fmla="*/ 907 w 1536"/>
                <a:gd name="T71" fmla="*/ 1013 h 1432"/>
                <a:gd name="T72" fmla="*/ 952 w 1536"/>
                <a:gd name="T73" fmla="*/ 1045 h 1432"/>
                <a:gd name="T74" fmla="*/ 995 w 1536"/>
                <a:gd name="T75" fmla="*/ 1077 h 1432"/>
                <a:gd name="T76" fmla="*/ 1016 w 1536"/>
                <a:gd name="T77" fmla="*/ 1110 h 1432"/>
                <a:gd name="T78" fmla="*/ 1059 w 1536"/>
                <a:gd name="T79" fmla="*/ 1126 h 1432"/>
                <a:gd name="T80" fmla="*/ 1102 w 1536"/>
                <a:gd name="T81" fmla="*/ 1158 h 1432"/>
                <a:gd name="T82" fmla="*/ 1145 w 1536"/>
                <a:gd name="T83" fmla="*/ 1190 h 1432"/>
                <a:gd name="T84" fmla="*/ 1189 w 1536"/>
                <a:gd name="T85" fmla="*/ 1223 h 1432"/>
                <a:gd name="T86" fmla="*/ 1211 w 1536"/>
                <a:gd name="T87" fmla="*/ 1238 h 1432"/>
                <a:gd name="T88" fmla="*/ 1254 w 1536"/>
                <a:gd name="T89" fmla="*/ 1255 h 1432"/>
                <a:gd name="T90" fmla="*/ 1275 w 1536"/>
                <a:gd name="T91" fmla="*/ 1287 h 1432"/>
                <a:gd name="T92" fmla="*/ 1318 w 1536"/>
                <a:gd name="T93" fmla="*/ 1302 h 1432"/>
                <a:gd name="T94" fmla="*/ 1362 w 1536"/>
                <a:gd name="T95" fmla="*/ 1335 h 1432"/>
                <a:gd name="T96" fmla="*/ 1406 w 1536"/>
                <a:gd name="T97" fmla="*/ 1351 h 1432"/>
                <a:gd name="T98" fmla="*/ 1427 w 1536"/>
                <a:gd name="T99" fmla="*/ 1367 h 1432"/>
                <a:gd name="T100" fmla="*/ 1470 w 1536"/>
                <a:gd name="T101" fmla="*/ 1399 h 1432"/>
                <a:gd name="T102" fmla="*/ 1513 w 1536"/>
                <a:gd name="T103" fmla="*/ 1415 h 1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6" h="1432">
                  <a:moveTo>
                    <a:pt x="0" y="0"/>
                  </a:moveTo>
                  <a:lnTo>
                    <a:pt x="22" y="17"/>
                  </a:lnTo>
                  <a:lnTo>
                    <a:pt x="22" y="32"/>
                  </a:lnTo>
                  <a:lnTo>
                    <a:pt x="22" y="49"/>
                  </a:lnTo>
                  <a:lnTo>
                    <a:pt x="43" y="64"/>
                  </a:lnTo>
                  <a:lnTo>
                    <a:pt x="43" y="81"/>
                  </a:lnTo>
                  <a:lnTo>
                    <a:pt x="65" y="96"/>
                  </a:lnTo>
                  <a:lnTo>
                    <a:pt x="65" y="113"/>
                  </a:lnTo>
                  <a:lnTo>
                    <a:pt x="88" y="129"/>
                  </a:lnTo>
                  <a:lnTo>
                    <a:pt x="88" y="145"/>
                  </a:lnTo>
                  <a:lnTo>
                    <a:pt x="108" y="161"/>
                  </a:lnTo>
                  <a:lnTo>
                    <a:pt x="108" y="177"/>
                  </a:lnTo>
                  <a:lnTo>
                    <a:pt x="131" y="193"/>
                  </a:lnTo>
                  <a:lnTo>
                    <a:pt x="131" y="209"/>
                  </a:lnTo>
                  <a:lnTo>
                    <a:pt x="152" y="209"/>
                  </a:lnTo>
                  <a:lnTo>
                    <a:pt x="152" y="225"/>
                  </a:lnTo>
                  <a:lnTo>
                    <a:pt x="152" y="242"/>
                  </a:lnTo>
                  <a:lnTo>
                    <a:pt x="174" y="257"/>
                  </a:lnTo>
                  <a:lnTo>
                    <a:pt x="174" y="274"/>
                  </a:lnTo>
                  <a:lnTo>
                    <a:pt x="195" y="274"/>
                  </a:lnTo>
                  <a:lnTo>
                    <a:pt x="195" y="289"/>
                  </a:lnTo>
                  <a:lnTo>
                    <a:pt x="217" y="306"/>
                  </a:lnTo>
                  <a:lnTo>
                    <a:pt x="217" y="321"/>
                  </a:lnTo>
                  <a:lnTo>
                    <a:pt x="238" y="338"/>
                  </a:lnTo>
                  <a:lnTo>
                    <a:pt x="260" y="354"/>
                  </a:lnTo>
                  <a:lnTo>
                    <a:pt x="260" y="370"/>
                  </a:lnTo>
                  <a:lnTo>
                    <a:pt x="281" y="386"/>
                  </a:lnTo>
                  <a:lnTo>
                    <a:pt x="281" y="402"/>
                  </a:lnTo>
                  <a:lnTo>
                    <a:pt x="303" y="402"/>
                  </a:lnTo>
                  <a:lnTo>
                    <a:pt x="303" y="418"/>
                  </a:lnTo>
                  <a:lnTo>
                    <a:pt x="324" y="434"/>
                  </a:lnTo>
                  <a:lnTo>
                    <a:pt x="324" y="450"/>
                  </a:lnTo>
                  <a:lnTo>
                    <a:pt x="346" y="467"/>
                  </a:lnTo>
                  <a:lnTo>
                    <a:pt x="346" y="482"/>
                  </a:lnTo>
                  <a:lnTo>
                    <a:pt x="367" y="482"/>
                  </a:lnTo>
                  <a:lnTo>
                    <a:pt x="367" y="499"/>
                  </a:lnTo>
                  <a:lnTo>
                    <a:pt x="390" y="514"/>
                  </a:lnTo>
                  <a:lnTo>
                    <a:pt x="411" y="531"/>
                  </a:lnTo>
                  <a:lnTo>
                    <a:pt x="411" y="546"/>
                  </a:lnTo>
                  <a:lnTo>
                    <a:pt x="433" y="563"/>
                  </a:lnTo>
                  <a:lnTo>
                    <a:pt x="454" y="579"/>
                  </a:lnTo>
                  <a:lnTo>
                    <a:pt x="454" y="595"/>
                  </a:lnTo>
                  <a:lnTo>
                    <a:pt x="476" y="611"/>
                  </a:lnTo>
                  <a:lnTo>
                    <a:pt x="498" y="627"/>
                  </a:lnTo>
                  <a:lnTo>
                    <a:pt x="498" y="643"/>
                  </a:lnTo>
                  <a:lnTo>
                    <a:pt x="519" y="643"/>
                  </a:lnTo>
                  <a:lnTo>
                    <a:pt x="519" y="659"/>
                  </a:lnTo>
                  <a:lnTo>
                    <a:pt x="541" y="675"/>
                  </a:lnTo>
                  <a:lnTo>
                    <a:pt x="562" y="692"/>
                  </a:lnTo>
                  <a:lnTo>
                    <a:pt x="562" y="707"/>
                  </a:lnTo>
                  <a:lnTo>
                    <a:pt x="584" y="724"/>
                  </a:lnTo>
                  <a:lnTo>
                    <a:pt x="605" y="724"/>
                  </a:lnTo>
                  <a:lnTo>
                    <a:pt x="605" y="739"/>
                  </a:lnTo>
                  <a:lnTo>
                    <a:pt x="628" y="756"/>
                  </a:lnTo>
                  <a:lnTo>
                    <a:pt x="628" y="772"/>
                  </a:lnTo>
                  <a:lnTo>
                    <a:pt x="649" y="788"/>
                  </a:lnTo>
                  <a:lnTo>
                    <a:pt x="671" y="804"/>
                  </a:lnTo>
                  <a:lnTo>
                    <a:pt x="692" y="820"/>
                  </a:lnTo>
                  <a:lnTo>
                    <a:pt x="714" y="836"/>
                  </a:lnTo>
                  <a:lnTo>
                    <a:pt x="714" y="852"/>
                  </a:lnTo>
                  <a:lnTo>
                    <a:pt x="735" y="868"/>
                  </a:lnTo>
                  <a:lnTo>
                    <a:pt x="757" y="868"/>
                  </a:lnTo>
                  <a:lnTo>
                    <a:pt x="757" y="885"/>
                  </a:lnTo>
                  <a:lnTo>
                    <a:pt x="778" y="900"/>
                  </a:lnTo>
                  <a:lnTo>
                    <a:pt x="800" y="917"/>
                  </a:lnTo>
                  <a:lnTo>
                    <a:pt x="821" y="933"/>
                  </a:lnTo>
                  <a:lnTo>
                    <a:pt x="843" y="949"/>
                  </a:lnTo>
                  <a:lnTo>
                    <a:pt x="864" y="965"/>
                  </a:lnTo>
                  <a:lnTo>
                    <a:pt x="864" y="981"/>
                  </a:lnTo>
                  <a:lnTo>
                    <a:pt x="886" y="997"/>
                  </a:lnTo>
                  <a:lnTo>
                    <a:pt x="907" y="997"/>
                  </a:lnTo>
                  <a:lnTo>
                    <a:pt x="907" y="1013"/>
                  </a:lnTo>
                  <a:lnTo>
                    <a:pt x="930" y="1030"/>
                  </a:lnTo>
                  <a:lnTo>
                    <a:pt x="952" y="1045"/>
                  </a:lnTo>
                  <a:lnTo>
                    <a:pt x="973" y="1062"/>
                  </a:lnTo>
                  <a:lnTo>
                    <a:pt x="995" y="1077"/>
                  </a:lnTo>
                  <a:lnTo>
                    <a:pt x="1016" y="1094"/>
                  </a:lnTo>
                  <a:lnTo>
                    <a:pt x="1016" y="1110"/>
                  </a:lnTo>
                  <a:lnTo>
                    <a:pt x="1038" y="1110"/>
                  </a:lnTo>
                  <a:lnTo>
                    <a:pt x="1059" y="1126"/>
                  </a:lnTo>
                  <a:lnTo>
                    <a:pt x="1081" y="1142"/>
                  </a:lnTo>
                  <a:lnTo>
                    <a:pt x="1102" y="1158"/>
                  </a:lnTo>
                  <a:lnTo>
                    <a:pt x="1124" y="1174"/>
                  </a:lnTo>
                  <a:lnTo>
                    <a:pt x="1145" y="1190"/>
                  </a:lnTo>
                  <a:lnTo>
                    <a:pt x="1168" y="1206"/>
                  </a:lnTo>
                  <a:lnTo>
                    <a:pt x="1189" y="1223"/>
                  </a:lnTo>
                  <a:lnTo>
                    <a:pt x="1211" y="1223"/>
                  </a:lnTo>
                  <a:lnTo>
                    <a:pt x="1211" y="1238"/>
                  </a:lnTo>
                  <a:lnTo>
                    <a:pt x="1232" y="1255"/>
                  </a:lnTo>
                  <a:lnTo>
                    <a:pt x="1254" y="1255"/>
                  </a:lnTo>
                  <a:lnTo>
                    <a:pt x="1275" y="1270"/>
                  </a:lnTo>
                  <a:lnTo>
                    <a:pt x="1275" y="1287"/>
                  </a:lnTo>
                  <a:lnTo>
                    <a:pt x="1297" y="1287"/>
                  </a:lnTo>
                  <a:lnTo>
                    <a:pt x="1318" y="1302"/>
                  </a:lnTo>
                  <a:lnTo>
                    <a:pt x="1340" y="1319"/>
                  </a:lnTo>
                  <a:lnTo>
                    <a:pt x="1362" y="1335"/>
                  </a:lnTo>
                  <a:lnTo>
                    <a:pt x="1383" y="1351"/>
                  </a:lnTo>
                  <a:lnTo>
                    <a:pt x="1406" y="1351"/>
                  </a:lnTo>
                  <a:lnTo>
                    <a:pt x="1406" y="1367"/>
                  </a:lnTo>
                  <a:lnTo>
                    <a:pt x="1427" y="1367"/>
                  </a:lnTo>
                  <a:lnTo>
                    <a:pt x="1449" y="1383"/>
                  </a:lnTo>
                  <a:lnTo>
                    <a:pt x="1470" y="1399"/>
                  </a:lnTo>
                  <a:lnTo>
                    <a:pt x="1492" y="1415"/>
                  </a:lnTo>
                  <a:lnTo>
                    <a:pt x="1513" y="1415"/>
                  </a:lnTo>
                  <a:lnTo>
                    <a:pt x="1535" y="1431"/>
                  </a:lnTo>
                </a:path>
              </a:pathLst>
            </a:custGeom>
            <a:noFill/>
            <a:ln w="38100" cap="rnd" cmpd="sng">
              <a:solidFill>
                <a:srgbClr val="FF005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Rectangle 16"/>
            <p:cNvSpPr>
              <a:spLocks noChangeArrowheads="1"/>
            </p:cNvSpPr>
            <p:nvPr/>
          </p:nvSpPr>
          <p:spPr bwMode="auto">
            <a:xfrm>
              <a:off x="4090" y="3310"/>
              <a:ext cx="46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i="1">
                  <a:solidFill>
                    <a:srgbClr val="000000"/>
                  </a:solidFill>
                </a:rPr>
                <a:t>AD</a:t>
              </a:r>
              <a:r>
                <a:rPr lang="en-US" altLang="en-US" sz="1800" i="1" baseline="-25000">
                  <a:solidFill>
                    <a:srgbClr val="000000"/>
                  </a:solidFill>
                </a:rPr>
                <a:t>3</a:t>
              </a:r>
            </a:p>
          </p:txBody>
        </p:sp>
        <p:sp>
          <p:nvSpPr>
            <p:cNvPr id="8208" name="Rectangle 17"/>
            <p:cNvSpPr>
              <a:spLocks noChangeArrowheads="1"/>
            </p:cNvSpPr>
            <p:nvPr/>
          </p:nvSpPr>
          <p:spPr bwMode="auto">
            <a:xfrm>
              <a:off x="3614" y="1696"/>
              <a:ext cx="388"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i="1">
                  <a:solidFill>
                    <a:srgbClr val="000000"/>
                  </a:solidFill>
                </a:rPr>
                <a:t>AS</a:t>
              </a:r>
            </a:p>
          </p:txBody>
        </p:sp>
        <p:grpSp>
          <p:nvGrpSpPr>
            <p:cNvPr id="8209" name="Group 18"/>
            <p:cNvGrpSpPr>
              <a:grpSpLocks/>
            </p:cNvGrpSpPr>
            <p:nvPr/>
          </p:nvGrpSpPr>
          <p:grpSpPr bwMode="auto">
            <a:xfrm>
              <a:off x="3157" y="2727"/>
              <a:ext cx="87" cy="50"/>
              <a:chOff x="3315" y="2505"/>
              <a:chExt cx="87" cy="50"/>
            </a:xfrm>
          </p:grpSpPr>
          <p:sp>
            <p:nvSpPr>
              <p:cNvPr id="8219" name="Freeform 19"/>
              <p:cNvSpPr>
                <a:spLocks/>
              </p:cNvSpPr>
              <p:nvPr/>
            </p:nvSpPr>
            <p:spPr bwMode="auto">
              <a:xfrm>
                <a:off x="3315" y="2505"/>
                <a:ext cx="77" cy="42"/>
              </a:xfrm>
              <a:custGeom>
                <a:avLst/>
                <a:gdLst>
                  <a:gd name="T0" fmla="*/ 38 w 77"/>
                  <a:gd name="T1" fmla="*/ 41 h 42"/>
                  <a:gd name="T2" fmla="*/ 56 w 77"/>
                  <a:gd name="T3" fmla="*/ 41 h 42"/>
                  <a:gd name="T4" fmla="*/ 56 w 77"/>
                  <a:gd name="T5" fmla="*/ 27 h 42"/>
                  <a:gd name="T6" fmla="*/ 76 w 77"/>
                  <a:gd name="T7" fmla="*/ 14 h 42"/>
                  <a:gd name="T8" fmla="*/ 56 w 77"/>
                  <a:gd name="T9" fmla="*/ 0 h 42"/>
                  <a:gd name="T10" fmla="*/ 38 w 77"/>
                  <a:gd name="T11" fmla="*/ 0 h 42"/>
                  <a:gd name="T12" fmla="*/ 18 w 77"/>
                  <a:gd name="T13" fmla="*/ 0 h 42"/>
                  <a:gd name="T14" fmla="*/ 0 w 77"/>
                  <a:gd name="T15" fmla="*/ 14 h 42"/>
                  <a:gd name="T16" fmla="*/ 18 w 77"/>
                  <a:gd name="T17" fmla="*/ 27 h 42"/>
                  <a:gd name="T18" fmla="*/ 18 w 77"/>
                  <a:gd name="T19" fmla="*/ 41 h 42"/>
                  <a:gd name="T20" fmla="*/ 38 w 77"/>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42">
                    <a:moveTo>
                      <a:pt x="38" y="41"/>
                    </a:moveTo>
                    <a:lnTo>
                      <a:pt x="56" y="41"/>
                    </a:lnTo>
                    <a:lnTo>
                      <a:pt x="56" y="27"/>
                    </a:lnTo>
                    <a:lnTo>
                      <a:pt x="76" y="14"/>
                    </a:lnTo>
                    <a:lnTo>
                      <a:pt x="56" y="0"/>
                    </a:lnTo>
                    <a:lnTo>
                      <a:pt x="38" y="0"/>
                    </a:lnTo>
                    <a:lnTo>
                      <a:pt x="18" y="0"/>
                    </a:lnTo>
                    <a:lnTo>
                      <a:pt x="0" y="14"/>
                    </a:lnTo>
                    <a:lnTo>
                      <a:pt x="18" y="27"/>
                    </a:lnTo>
                    <a:lnTo>
                      <a:pt x="18" y="41"/>
                    </a:lnTo>
                    <a:lnTo>
                      <a:pt x="38" y="41"/>
                    </a:lnTo>
                  </a:path>
                </a:pathLst>
              </a:custGeom>
              <a:solidFill>
                <a:schemeClr val="tx1"/>
              </a:solidFill>
              <a:ln>
                <a:noFill/>
              </a:ln>
              <a:effectLst/>
              <a:extLst>
                <a:ext uri="{91240B29-F687-4F45-9708-019B960494DF}">
                  <a14:hiddenLine xmlns:a14="http://schemas.microsoft.com/office/drawing/2010/main" w="253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Freeform 20"/>
              <p:cNvSpPr>
                <a:spLocks/>
              </p:cNvSpPr>
              <p:nvPr/>
            </p:nvSpPr>
            <p:spPr bwMode="auto">
              <a:xfrm>
                <a:off x="3315" y="2505"/>
                <a:ext cx="87" cy="50"/>
              </a:xfrm>
              <a:custGeom>
                <a:avLst/>
                <a:gdLst>
                  <a:gd name="T0" fmla="*/ 43 w 87"/>
                  <a:gd name="T1" fmla="*/ 49 h 50"/>
                  <a:gd name="T2" fmla="*/ 64 w 87"/>
                  <a:gd name="T3" fmla="*/ 49 h 50"/>
                  <a:gd name="T4" fmla="*/ 64 w 87"/>
                  <a:gd name="T5" fmla="*/ 32 h 50"/>
                  <a:gd name="T6" fmla="*/ 86 w 87"/>
                  <a:gd name="T7" fmla="*/ 17 h 50"/>
                  <a:gd name="T8" fmla="*/ 64 w 87"/>
                  <a:gd name="T9" fmla="*/ 0 h 50"/>
                  <a:gd name="T10" fmla="*/ 43 w 87"/>
                  <a:gd name="T11" fmla="*/ 0 h 50"/>
                  <a:gd name="T12" fmla="*/ 21 w 87"/>
                  <a:gd name="T13" fmla="*/ 0 h 50"/>
                  <a:gd name="T14" fmla="*/ 0 w 87"/>
                  <a:gd name="T15" fmla="*/ 17 h 50"/>
                  <a:gd name="T16" fmla="*/ 21 w 87"/>
                  <a:gd name="T17" fmla="*/ 32 h 50"/>
                  <a:gd name="T18" fmla="*/ 21 w 87"/>
                  <a:gd name="T19" fmla="*/ 49 h 50"/>
                  <a:gd name="T20" fmla="*/ 43 w 87"/>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0">
                    <a:moveTo>
                      <a:pt x="43" y="49"/>
                    </a:moveTo>
                    <a:lnTo>
                      <a:pt x="64" y="49"/>
                    </a:lnTo>
                    <a:lnTo>
                      <a:pt x="64" y="32"/>
                    </a:lnTo>
                    <a:lnTo>
                      <a:pt x="86" y="17"/>
                    </a:lnTo>
                    <a:lnTo>
                      <a:pt x="64" y="0"/>
                    </a:lnTo>
                    <a:lnTo>
                      <a:pt x="43" y="0"/>
                    </a:lnTo>
                    <a:lnTo>
                      <a:pt x="21" y="0"/>
                    </a:lnTo>
                    <a:lnTo>
                      <a:pt x="0" y="17"/>
                    </a:lnTo>
                    <a:lnTo>
                      <a:pt x="21" y="32"/>
                    </a:lnTo>
                    <a:lnTo>
                      <a:pt x="21" y="49"/>
                    </a:lnTo>
                    <a:lnTo>
                      <a:pt x="43" y="49"/>
                    </a:lnTo>
                  </a:path>
                </a:pathLst>
              </a:custGeom>
              <a:solidFill>
                <a:schemeClr val="tx1"/>
              </a:solidFill>
              <a:ln w="253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10" name="Group 21"/>
            <p:cNvGrpSpPr>
              <a:grpSpLocks/>
            </p:cNvGrpSpPr>
            <p:nvPr/>
          </p:nvGrpSpPr>
          <p:grpSpPr bwMode="auto">
            <a:xfrm>
              <a:off x="2681" y="3129"/>
              <a:ext cx="66" cy="66"/>
              <a:chOff x="2839" y="2907"/>
              <a:chExt cx="66" cy="66"/>
            </a:xfrm>
          </p:grpSpPr>
          <p:sp>
            <p:nvSpPr>
              <p:cNvPr id="8217" name="Freeform 22"/>
              <p:cNvSpPr>
                <a:spLocks/>
              </p:cNvSpPr>
              <p:nvPr/>
            </p:nvSpPr>
            <p:spPr bwMode="auto">
              <a:xfrm>
                <a:off x="2839" y="2907"/>
                <a:ext cx="57" cy="58"/>
              </a:xfrm>
              <a:custGeom>
                <a:avLst/>
                <a:gdLst>
                  <a:gd name="T0" fmla="*/ 37 w 57"/>
                  <a:gd name="T1" fmla="*/ 57 h 58"/>
                  <a:gd name="T2" fmla="*/ 56 w 57"/>
                  <a:gd name="T3" fmla="*/ 57 h 58"/>
                  <a:gd name="T4" fmla="*/ 56 w 57"/>
                  <a:gd name="T5" fmla="*/ 43 h 58"/>
                  <a:gd name="T6" fmla="*/ 56 w 57"/>
                  <a:gd name="T7" fmla="*/ 29 h 58"/>
                  <a:gd name="T8" fmla="*/ 56 w 57"/>
                  <a:gd name="T9" fmla="*/ 15 h 58"/>
                  <a:gd name="T10" fmla="*/ 37 w 57"/>
                  <a:gd name="T11" fmla="*/ 0 h 58"/>
                  <a:gd name="T12" fmla="*/ 19 w 57"/>
                  <a:gd name="T13" fmla="*/ 15 h 58"/>
                  <a:gd name="T14" fmla="*/ 0 w 57"/>
                  <a:gd name="T15" fmla="*/ 15 h 58"/>
                  <a:gd name="T16" fmla="*/ 0 w 57"/>
                  <a:gd name="T17" fmla="*/ 29 h 58"/>
                  <a:gd name="T18" fmla="*/ 0 w 57"/>
                  <a:gd name="T19" fmla="*/ 43 h 58"/>
                  <a:gd name="T20" fmla="*/ 19 w 57"/>
                  <a:gd name="T21" fmla="*/ 57 h 58"/>
                  <a:gd name="T22" fmla="*/ 37 w 57"/>
                  <a:gd name="T23" fmla="*/ 5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8">
                    <a:moveTo>
                      <a:pt x="37" y="57"/>
                    </a:moveTo>
                    <a:lnTo>
                      <a:pt x="56" y="57"/>
                    </a:lnTo>
                    <a:lnTo>
                      <a:pt x="56" y="43"/>
                    </a:lnTo>
                    <a:lnTo>
                      <a:pt x="56" y="29"/>
                    </a:lnTo>
                    <a:lnTo>
                      <a:pt x="56" y="15"/>
                    </a:lnTo>
                    <a:lnTo>
                      <a:pt x="37" y="0"/>
                    </a:lnTo>
                    <a:lnTo>
                      <a:pt x="19" y="15"/>
                    </a:lnTo>
                    <a:lnTo>
                      <a:pt x="0" y="15"/>
                    </a:lnTo>
                    <a:lnTo>
                      <a:pt x="0" y="29"/>
                    </a:lnTo>
                    <a:lnTo>
                      <a:pt x="0" y="43"/>
                    </a:lnTo>
                    <a:lnTo>
                      <a:pt x="19" y="57"/>
                    </a:lnTo>
                    <a:lnTo>
                      <a:pt x="37" y="57"/>
                    </a:lnTo>
                  </a:path>
                </a:pathLst>
              </a:custGeom>
              <a:solidFill>
                <a:schemeClr val="tx1"/>
              </a:solidFill>
              <a:ln>
                <a:noFill/>
              </a:ln>
              <a:effectLst/>
              <a:extLst>
                <a:ext uri="{91240B29-F687-4F45-9708-019B960494DF}">
                  <a14:hiddenLine xmlns:a14="http://schemas.microsoft.com/office/drawing/2010/main" w="253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Freeform 23"/>
              <p:cNvSpPr>
                <a:spLocks/>
              </p:cNvSpPr>
              <p:nvPr/>
            </p:nvSpPr>
            <p:spPr bwMode="auto">
              <a:xfrm>
                <a:off x="2839" y="2907"/>
                <a:ext cx="66" cy="66"/>
              </a:xfrm>
              <a:custGeom>
                <a:avLst/>
                <a:gdLst>
                  <a:gd name="T0" fmla="*/ 43 w 66"/>
                  <a:gd name="T1" fmla="*/ 65 h 66"/>
                  <a:gd name="T2" fmla="*/ 65 w 66"/>
                  <a:gd name="T3" fmla="*/ 65 h 66"/>
                  <a:gd name="T4" fmla="*/ 65 w 66"/>
                  <a:gd name="T5" fmla="*/ 49 h 66"/>
                  <a:gd name="T6" fmla="*/ 65 w 66"/>
                  <a:gd name="T7" fmla="*/ 33 h 66"/>
                  <a:gd name="T8" fmla="*/ 65 w 66"/>
                  <a:gd name="T9" fmla="*/ 17 h 66"/>
                  <a:gd name="T10" fmla="*/ 43 w 66"/>
                  <a:gd name="T11" fmla="*/ 0 h 66"/>
                  <a:gd name="T12" fmla="*/ 22 w 66"/>
                  <a:gd name="T13" fmla="*/ 17 h 66"/>
                  <a:gd name="T14" fmla="*/ 0 w 66"/>
                  <a:gd name="T15" fmla="*/ 17 h 66"/>
                  <a:gd name="T16" fmla="*/ 0 w 66"/>
                  <a:gd name="T17" fmla="*/ 33 h 66"/>
                  <a:gd name="T18" fmla="*/ 0 w 66"/>
                  <a:gd name="T19" fmla="*/ 49 h 66"/>
                  <a:gd name="T20" fmla="*/ 22 w 66"/>
                  <a:gd name="T21" fmla="*/ 65 h 66"/>
                  <a:gd name="T22" fmla="*/ 43 w 66"/>
                  <a:gd name="T23" fmla="*/ 6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 h="66">
                    <a:moveTo>
                      <a:pt x="43" y="65"/>
                    </a:moveTo>
                    <a:lnTo>
                      <a:pt x="65" y="65"/>
                    </a:lnTo>
                    <a:lnTo>
                      <a:pt x="65" y="49"/>
                    </a:lnTo>
                    <a:lnTo>
                      <a:pt x="65" y="33"/>
                    </a:lnTo>
                    <a:lnTo>
                      <a:pt x="65" y="17"/>
                    </a:lnTo>
                    <a:lnTo>
                      <a:pt x="43" y="0"/>
                    </a:lnTo>
                    <a:lnTo>
                      <a:pt x="22" y="17"/>
                    </a:lnTo>
                    <a:lnTo>
                      <a:pt x="0" y="17"/>
                    </a:lnTo>
                    <a:lnTo>
                      <a:pt x="0" y="33"/>
                    </a:lnTo>
                    <a:lnTo>
                      <a:pt x="0" y="49"/>
                    </a:lnTo>
                    <a:lnTo>
                      <a:pt x="22" y="65"/>
                    </a:lnTo>
                    <a:lnTo>
                      <a:pt x="43" y="65"/>
                    </a:lnTo>
                  </a:path>
                </a:pathLst>
              </a:custGeom>
              <a:solidFill>
                <a:schemeClr val="tx1"/>
              </a:solidFill>
              <a:ln w="25399"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11" name="Group 24"/>
            <p:cNvGrpSpPr>
              <a:grpSpLocks/>
            </p:cNvGrpSpPr>
            <p:nvPr/>
          </p:nvGrpSpPr>
          <p:grpSpPr bwMode="auto">
            <a:xfrm>
              <a:off x="784" y="1115"/>
              <a:ext cx="3972" cy="3091"/>
              <a:chOff x="942" y="893"/>
              <a:chExt cx="3972" cy="3091"/>
            </a:xfrm>
          </p:grpSpPr>
          <p:sp>
            <p:nvSpPr>
              <p:cNvPr id="8214" name="Rectangle 25"/>
              <p:cNvSpPr>
                <a:spLocks noChangeArrowheads="1"/>
              </p:cNvSpPr>
              <p:nvPr/>
            </p:nvSpPr>
            <p:spPr bwMode="auto">
              <a:xfrm>
                <a:off x="2132" y="3695"/>
                <a:ext cx="263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600">
                    <a:solidFill>
                      <a:srgbClr val="000000"/>
                    </a:solidFill>
                  </a:rPr>
                  <a:t>REAL OUTPUT (quantity per year)</a:t>
                </a:r>
              </a:p>
            </p:txBody>
          </p:sp>
          <p:sp>
            <p:nvSpPr>
              <p:cNvPr id="8215" name="Rectangle 26"/>
              <p:cNvSpPr>
                <a:spLocks noChangeArrowheads="1"/>
              </p:cNvSpPr>
              <p:nvPr/>
            </p:nvSpPr>
            <p:spPr bwMode="auto">
              <a:xfrm rot="-5400000">
                <a:off x="-184" y="2019"/>
                <a:ext cx="251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600">
                    <a:solidFill>
                      <a:srgbClr val="000000"/>
                    </a:solidFill>
                  </a:rPr>
                  <a:t>PRICE LEVEL (average price)</a:t>
                </a:r>
              </a:p>
            </p:txBody>
          </p:sp>
          <p:sp>
            <p:nvSpPr>
              <p:cNvPr id="8216" name="Freeform 27"/>
              <p:cNvSpPr>
                <a:spLocks/>
              </p:cNvSpPr>
              <p:nvPr/>
            </p:nvSpPr>
            <p:spPr bwMode="auto">
              <a:xfrm>
                <a:off x="1435" y="1332"/>
                <a:ext cx="3479" cy="2300"/>
              </a:xfrm>
              <a:custGeom>
                <a:avLst/>
                <a:gdLst>
                  <a:gd name="T0" fmla="*/ 3478 w 3479"/>
                  <a:gd name="T1" fmla="*/ 2299 h 2300"/>
                  <a:gd name="T2" fmla="*/ 0 w 3479"/>
                  <a:gd name="T3" fmla="*/ 2299 h 2300"/>
                  <a:gd name="T4" fmla="*/ 0 w 3479"/>
                  <a:gd name="T5" fmla="*/ 0 h 2300"/>
                  <a:gd name="T6" fmla="*/ 0 60000 65536"/>
                  <a:gd name="T7" fmla="*/ 0 60000 65536"/>
                  <a:gd name="T8" fmla="*/ 0 60000 65536"/>
                </a:gdLst>
                <a:ahLst/>
                <a:cxnLst>
                  <a:cxn ang="T6">
                    <a:pos x="T0" y="T1"/>
                  </a:cxn>
                  <a:cxn ang="T7">
                    <a:pos x="T2" y="T3"/>
                  </a:cxn>
                  <a:cxn ang="T8">
                    <a:pos x="T4" y="T5"/>
                  </a:cxn>
                </a:cxnLst>
                <a:rect l="0" t="0" r="r" b="b"/>
                <a:pathLst>
                  <a:path w="3479" h="2300">
                    <a:moveTo>
                      <a:pt x="3478" y="2299"/>
                    </a:moveTo>
                    <a:lnTo>
                      <a:pt x="0" y="2299"/>
                    </a:lnTo>
                    <a:lnTo>
                      <a:pt x="0" y="0"/>
                    </a:lnTo>
                  </a:path>
                </a:pathLst>
              </a:custGeom>
              <a:noFill/>
              <a:ln w="25399"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12" name="Freeform 28"/>
            <p:cNvSpPr>
              <a:spLocks/>
            </p:cNvSpPr>
            <p:nvPr/>
          </p:nvSpPr>
          <p:spPr bwMode="auto">
            <a:xfrm>
              <a:off x="1041" y="3817"/>
              <a:ext cx="1620" cy="75"/>
            </a:xfrm>
            <a:custGeom>
              <a:avLst/>
              <a:gdLst>
                <a:gd name="T0" fmla="*/ 0 w 1620"/>
                <a:gd name="T1" fmla="*/ 74 h 75"/>
                <a:gd name="T2" fmla="*/ 130 w 1620"/>
                <a:gd name="T3" fmla="*/ 0 h 75"/>
                <a:gd name="T4" fmla="*/ 1619 w 1620"/>
                <a:gd name="T5" fmla="*/ 0 h 75"/>
                <a:gd name="T6" fmla="*/ 1489 w 1620"/>
                <a:gd name="T7" fmla="*/ 74 h 75"/>
                <a:gd name="T8" fmla="*/ 0 w 1620"/>
                <a:gd name="T9" fmla="*/ 7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0" h="75">
                  <a:moveTo>
                    <a:pt x="0" y="74"/>
                  </a:moveTo>
                  <a:lnTo>
                    <a:pt x="130" y="0"/>
                  </a:lnTo>
                  <a:lnTo>
                    <a:pt x="1619" y="0"/>
                  </a:lnTo>
                  <a:lnTo>
                    <a:pt x="1489" y="74"/>
                  </a:lnTo>
                  <a:lnTo>
                    <a:pt x="0" y="74"/>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Text Box 29"/>
            <p:cNvSpPr txBox="1">
              <a:spLocks noChangeArrowheads="1"/>
            </p:cNvSpPr>
            <p:nvPr/>
          </p:nvSpPr>
          <p:spPr bwMode="auto">
            <a:xfrm>
              <a:off x="3576" y="2538"/>
              <a:ext cx="1402" cy="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spcBef>
                  <a:spcPct val="0"/>
                </a:spcBef>
                <a:buClrTx/>
                <a:buSzTx/>
                <a:buFontTx/>
                <a:buNone/>
              </a:pPr>
              <a:r>
                <a:rPr lang="en-US" altLang="en-US" sz="1800"/>
                <a:t>Budget cuts and tax hikes decrease </a:t>
              </a:r>
              <a:r>
                <a:rPr lang="en-US" altLang="en-US" sz="1800" i="1"/>
                <a:t>AD</a:t>
              </a:r>
              <a:endParaRPr lang="en-US" altLang="en-US" sz="1800"/>
            </a:p>
          </p:txBody>
        </p:sp>
      </p:grpSp>
    </p:spTree>
    <p:extLst>
      <p:ext uri="{BB962C8B-B14F-4D97-AF65-F5344CB8AC3E}">
        <p14:creationId xmlns:p14="http://schemas.microsoft.com/office/powerpoint/2010/main" val="472103586"/>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6413" y="304800"/>
            <a:ext cx="8637587" cy="762000"/>
          </a:xfrm>
        </p:spPr>
        <p:txBody>
          <a:bodyPr/>
          <a:lstStyle/>
          <a:p>
            <a:pPr eaLnBrk="1" hangingPunct="1"/>
            <a:r>
              <a:rPr lang="en-US" altLang="en-US" smtClean="0"/>
              <a:t>Contractionary Fiscal Policy</a:t>
            </a:r>
          </a:p>
        </p:txBody>
      </p:sp>
      <p:sp>
        <p:nvSpPr>
          <p:cNvPr id="9219" name="Rectangle 3"/>
          <p:cNvSpPr>
            <a:spLocks noGrp="1" noChangeArrowheads="1"/>
          </p:cNvSpPr>
          <p:nvPr>
            <p:ph type="body" idx="1"/>
          </p:nvPr>
        </p:nvSpPr>
        <p:spPr>
          <a:xfrm>
            <a:off x="381000" y="1219200"/>
            <a:ext cx="8305800" cy="4876800"/>
          </a:xfrm>
        </p:spPr>
        <p:txBody>
          <a:bodyPr/>
          <a:lstStyle/>
          <a:p>
            <a:pPr eaLnBrk="1" hangingPunct="1">
              <a:lnSpc>
                <a:spcPct val="90000"/>
              </a:lnSpc>
            </a:pPr>
            <a:r>
              <a:rPr lang="en-US" altLang="en-US" b="1" smtClean="0"/>
              <a:t>To Reduce Inflation…</a:t>
            </a:r>
          </a:p>
          <a:p>
            <a:pPr lvl="1" eaLnBrk="1" hangingPunct="1">
              <a:lnSpc>
                <a:spcPct val="90000"/>
              </a:lnSpc>
            </a:pPr>
            <a:r>
              <a:rPr lang="en-US" altLang="en-US" b="1" smtClean="0">
                <a:solidFill>
                  <a:srgbClr val="CC0000"/>
                </a:solidFill>
              </a:rPr>
              <a:t>Decrease Government Spending</a:t>
            </a:r>
          </a:p>
          <a:p>
            <a:pPr lvl="2" eaLnBrk="1" hangingPunct="1">
              <a:lnSpc>
                <a:spcPct val="90000"/>
              </a:lnSpc>
            </a:pPr>
            <a:r>
              <a:rPr lang="en-US" altLang="en-US" smtClean="0"/>
              <a:t>Cutbacks in government spending directly reduce aggregate demand.</a:t>
            </a:r>
            <a:endParaRPr lang="en-US" altLang="en-US" b="1" smtClean="0">
              <a:solidFill>
                <a:srgbClr val="CC0000"/>
              </a:solidFill>
            </a:endParaRPr>
          </a:p>
          <a:p>
            <a:pPr lvl="1" eaLnBrk="1" hangingPunct="1">
              <a:lnSpc>
                <a:spcPct val="90000"/>
              </a:lnSpc>
            </a:pPr>
            <a:r>
              <a:rPr lang="en-US" altLang="en-US" b="1" smtClean="0">
                <a:solidFill>
                  <a:srgbClr val="CC0000"/>
                </a:solidFill>
              </a:rPr>
              <a:t>Tax Increases</a:t>
            </a:r>
          </a:p>
          <a:p>
            <a:pPr lvl="2" eaLnBrk="1" hangingPunct="1">
              <a:lnSpc>
                <a:spcPct val="90000"/>
              </a:lnSpc>
            </a:pPr>
            <a:r>
              <a:rPr lang="en-US" altLang="en-US" smtClean="0"/>
              <a:t>Tax hikes reduce disposable income and thus reduce consumption.</a:t>
            </a:r>
          </a:p>
          <a:p>
            <a:pPr lvl="2" eaLnBrk="1" hangingPunct="1">
              <a:lnSpc>
                <a:spcPct val="90000"/>
              </a:lnSpc>
            </a:pPr>
            <a:r>
              <a:rPr lang="en-US" altLang="en-US" smtClean="0"/>
              <a:t>Shift the aggregate demand curve to the left.</a:t>
            </a:r>
          </a:p>
          <a:p>
            <a:pPr lvl="2" eaLnBrk="1" hangingPunct="1">
              <a:lnSpc>
                <a:spcPct val="90000"/>
              </a:lnSpc>
            </a:pPr>
            <a:r>
              <a:rPr lang="en-US" altLang="en-US" smtClean="0"/>
              <a:t>Tax increases have been used to “cool” the economy.</a:t>
            </a:r>
          </a:p>
          <a:p>
            <a:pPr lvl="2" eaLnBrk="1" hangingPunct="1">
              <a:lnSpc>
                <a:spcPct val="90000"/>
              </a:lnSpc>
            </a:pPr>
            <a:r>
              <a:rPr lang="en-US" altLang="en-US" smtClean="0"/>
              <a:t>The Equity and Fiscal Responsibility Act of 1982 increased taxes to reduce inflationary pressures.</a:t>
            </a:r>
            <a:endParaRPr lang="en-US" altLang="en-US" b="1" smtClean="0">
              <a:solidFill>
                <a:srgbClr val="CC0000"/>
              </a:solidFill>
            </a:endParaRPr>
          </a:p>
          <a:p>
            <a:pPr lvl="1" eaLnBrk="1" hangingPunct="1">
              <a:lnSpc>
                <a:spcPct val="90000"/>
              </a:lnSpc>
            </a:pPr>
            <a:r>
              <a:rPr lang="en-US" altLang="en-US" b="1" smtClean="0">
                <a:solidFill>
                  <a:srgbClr val="CC0000"/>
                </a:solidFill>
              </a:rPr>
              <a:t>Combinations of the Two</a:t>
            </a:r>
          </a:p>
          <a:p>
            <a:pPr eaLnBrk="1" hangingPunct="1">
              <a:lnSpc>
                <a:spcPct val="90000"/>
              </a:lnSpc>
            </a:pPr>
            <a:endParaRPr lang="en-US" altLang="en-US" smtClean="0"/>
          </a:p>
        </p:txBody>
      </p:sp>
    </p:spTree>
    <p:extLst>
      <p:ext uri="{BB962C8B-B14F-4D97-AF65-F5344CB8AC3E}">
        <p14:creationId xmlns:p14="http://schemas.microsoft.com/office/powerpoint/2010/main" val="257004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38200" y="5181600"/>
            <a:ext cx="2057400" cy="457200"/>
          </a:xfrm>
          <a:prstGeom prst="rect">
            <a:avLst/>
          </a:prstGeom>
          <a:gradFill rotWithShape="1">
            <a:gsLst>
              <a:gs pos="0">
                <a:srgbClr val="FFFF66"/>
              </a:gs>
              <a:gs pos="50000">
                <a:srgbClr val="FFFFFF"/>
              </a:gs>
              <a:gs pos="100000">
                <a:srgbClr val="FF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10243" name="Object 3"/>
          <p:cNvGraphicFramePr>
            <a:graphicFrameLocks noGrp="1"/>
          </p:cNvGraphicFramePr>
          <p:nvPr>
            <p:ph type="tbl" idx="4294967295"/>
            <p:extLst>
              <p:ext uri="{D42A27DB-BD31-4B8C-83A1-F6EECF244321}">
                <p14:modId xmlns:p14="http://schemas.microsoft.com/office/powerpoint/2010/main" val="144043720"/>
              </p:ext>
            </p:extLst>
          </p:nvPr>
        </p:nvGraphicFramePr>
        <p:xfrm>
          <a:off x="852488" y="2495550"/>
          <a:ext cx="7138987" cy="3500438"/>
        </p:xfrm>
        <a:graphic>
          <a:graphicData uri="http://schemas.openxmlformats.org/presentationml/2006/ole">
            <mc:AlternateContent xmlns:mc="http://schemas.openxmlformats.org/markup-compatibility/2006">
              <mc:Choice xmlns:v="urn:schemas-microsoft-com:vml" Requires="v">
                <p:oleObj spid="_x0000_s1035" name="Document" r:id="rId3" imgW="7857883" imgH="3853572" progId="Word.Document.8">
                  <p:embed/>
                </p:oleObj>
              </mc:Choice>
              <mc:Fallback>
                <p:oleObj name="Document" r:id="rId3" imgW="7857883" imgH="3853572" progId="Word.Document.8">
                  <p:embed/>
                  <p:pic>
                    <p:nvPicPr>
                      <p:cNvPr id="0" name=""/>
                      <p:cNvPicPr>
                        <a:picLocks noGrp="1" noChangeArrowheads="1"/>
                      </p:cNvPicPr>
                      <p:nvPr/>
                    </p:nvPicPr>
                    <p:blipFill>
                      <a:blip r:embed="rId4"/>
                      <a:srcRect/>
                      <a:stretch>
                        <a:fillRect/>
                      </a:stretch>
                    </p:blipFill>
                    <p:spPr bwMode="auto">
                      <a:xfrm>
                        <a:off x="852488" y="2495550"/>
                        <a:ext cx="7138987"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4"/>
          <p:cNvSpPr>
            <a:spLocks noChangeArrowheads="1"/>
          </p:cNvSpPr>
          <p:nvPr/>
        </p:nvSpPr>
        <p:spPr bwMode="auto">
          <a:xfrm>
            <a:off x="838200" y="3810000"/>
            <a:ext cx="2057400" cy="457200"/>
          </a:xfrm>
          <a:prstGeom prst="rect">
            <a:avLst/>
          </a:prstGeom>
          <a:gradFill rotWithShape="1">
            <a:gsLst>
              <a:gs pos="0">
                <a:srgbClr val="FFFF66"/>
              </a:gs>
              <a:gs pos="50000">
                <a:srgbClr val="FFFFFF"/>
              </a:gs>
              <a:gs pos="100000">
                <a:srgbClr val="FF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sz="2400">
              <a:latin typeface="Times New Roman" pitchFamily="18" charset="0"/>
            </a:endParaRPr>
          </a:p>
        </p:txBody>
      </p:sp>
      <p:sp>
        <p:nvSpPr>
          <p:cNvPr id="10245" name="Rectangle 5"/>
          <p:cNvSpPr>
            <a:spLocks noGrp="1" noChangeArrowheads="1"/>
          </p:cNvSpPr>
          <p:nvPr>
            <p:ph type="title"/>
          </p:nvPr>
        </p:nvSpPr>
        <p:spPr/>
        <p:txBody>
          <a:bodyPr/>
          <a:lstStyle/>
          <a:p>
            <a:pPr eaLnBrk="1" hangingPunct="1"/>
            <a:r>
              <a:rPr lang="en-US" altLang="en-US" smtClean="0"/>
              <a:t>Fiscal Policy Guidelines</a:t>
            </a:r>
          </a:p>
        </p:txBody>
      </p:sp>
      <p:sp>
        <p:nvSpPr>
          <p:cNvPr id="10246" name="Rectangle 6"/>
          <p:cNvSpPr>
            <a:spLocks noChangeArrowheads="1"/>
          </p:cNvSpPr>
          <p:nvPr/>
        </p:nvSpPr>
        <p:spPr bwMode="auto">
          <a:xfrm>
            <a:off x="381000" y="1676400"/>
            <a:ext cx="8301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eaLnBrk="1" hangingPunct="1">
              <a:buClr>
                <a:schemeClr val="accent1"/>
              </a:buClr>
              <a:buSzPct val="65000"/>
            </a:pPr>
            <a:r>
              <a:rPr lang="en-US" altLang="en-US" sz="2400"/>
              <a:t>The fiscal strategy for attaining the goal of full employment </a:t>
            </a:r>
            <a:br>
              <a:rPr lang="en-US" altLang="en-US" sz="2400"/>
            </a:br>
            <a:r>
              <a:rPr lang="en-US" altLang="en-US" sz="2400"/>
              <a:t>is to shift the aggregate demand curve</a:t>
            </a:r>
          </a:p>
        </p:txBody>
      </p:sp>
      <p:sp>
        <p:nvSpPr>
          <p:cNvPr id="51207" name="Text Box 7"/>
          <p:cNvSpPr txBox="1">
            <a:spLocks noChangeArrowheads="1"/>
          </p:cNvSpPr>
          <p:nvPr/>
        </p:nvSpPr>
        <p:spPr bwMode="auto">
          <a:xfrm>
            <a:off x="838200" y="3810000"/>
            <a:ext cx="203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chemeClr val="tx2"/>
                </a:solidFill>
                <a:effectLst>
                  <a:outerShdw blurRad="38100" dist="38100" dir="2700000" algn="tl">
                    <a:srgbClr val="FFFFFF"/>
                  </a:outerShdw>
                </a:effectLst>
                <a:latin typeface="Arial" charset="0"/>
                <a:cs typeface="+mn-cs"/>
              </a:rPr>
              <a:t>Expansionary</a:t>
            </a:r>
          </a:p>
        </p:txBody>
      </p:sp>
      <p:sp>
        <p:nvSpPr>
          <p:cNvPr id="51208" name="Text Box 8"/>
          <p:cNvSpPr txBox="1">
            <a:spLocks noChangeArrowheads="1"/>
          </p:cNvSpPr>
          <p:nvPr/>
        </p:nvSpPr>
        <p:spPr bwMode="auto">
          <a:xfrm>
            <a:off x="762000" y="5181600"/>
            <a:ext cx="216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chemeClr val="tx2"/>
                </a:solidFill>
                <a:effectLst>
                  <a:outerShdw blurRad="38100" dist="38100" dir="2700000" algn="tl">
                    <a:srgbClr val="FFFFFF"/>
                  </a:outerShdw>
                </a:effectLst>
                <a:latin typeface="Arial" charset="0"/>
                <a:cs typeface="+mn-cs"/>
              </a:rPr>
              <a:t>Contractionary</a:t>
            </a:r>
          </a:p>
        </p:txBody>
      </p:sp>
    </p:spTree>
    <p:extLst>
      <p:ext uri="{BB962C8B-B14F-4D97-AF65-F5344CB8AC3E}">
        <p14:creationId xmlns:p14="http://schemas.microsoft.com/office/powerpoint/2010/main" val="219916240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Automatic Stabilizers</a:t>
            </a:r>
          </a:p>
        </p:txBody>
      </p:sp>
      <p:sp>
        <p:nvSpPr>
          <p:cNvPr id="11267" name="Rectangle 3"/>
          <p:cNvSpPr>
            <a:spLocks noGrp="1" noChangeArrowheads="1"/>
          </p:cNvSpPr>
          <p:nvPr>
            <p:ph type="body" idx="1"/>
          </p:nvPr>
        </p:nvSpPr>
        <p:spPr>
          <a:xfrm>
            <a:off x="381000" y="1733550"/>
            <a:ext cx="8359775" cy="5124450"/>
          </a:xfrm>
        </p:spPr>
        <p:txBody>
          <a:bodyPr/>
          <a:lstStyle/>
          <a:p>
            <a:pPr eaLnBrk="1" hangingPunct="1"/>
            <a:r>
              <a:rPr lang="en-US" altLang="en-US" smtClean="0"/>
              <a:t>Changes in fiscal policy that correct</a:t>
            </a:r>
            <a:br>
              <a:rPr lang="en-US" altLang="en-US" smtClean="0"/>
            </a:br>
            <a:r>
              <a:rPr lang="en-US" altLang="en-US" smtClean="0"/>
              <a:t>AD without policymakers having to take any deliberate action</a:t>
            </a:r>
          </a:p>
        </p:txBody>
      </p:sp>
      <p:sp>
        <p:nvSpPr>
          <p:cNvPr id="112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CFF33"/>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65000"/>
              <a:buFont typeface="Wingdings" pitchFamily="2" charset="2"/>
              <a:buChar char="n"/>
              <a:defRPr sz="2800">
                <a:solidFill>
                  <a:schemeClr val="tx1"/>
                </a:solidFill>
                <a:latin typeface="Arial" charset="0"/>
              </a:defRPr>
            </a:lvl2pPr>
            <a:lvl3pPr marL="1143000" indent="-228600" eaLnBrk="0" hangingPunct="0">
              <a:spcBef>
                <a:spcPct val="20000"/>
              </a:spcBef>
              <a:buClr>
                <a:srgbClr val="0099CC"/>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en-US" altLang="en-US" sz="1400" b="1">
                <a:latin typeface="Tahoma" pitchFamily="34" charset="0"/>
              </a:rPr>
              <a:t>0</a:t>
            </a: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40782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352800"/>
            <a:ext cx="4267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50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Props1.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2.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297DD3-A2EA-4D53-B11C-2136071F829E}">
  <ds:schemaRefs>
    <ds:schemaRef ds:uri="http://purl.org/dc/terms/"/>
    <ds:schemaRef ds:uri="http://schemas.openxmlformats.org/package/2006/metadata/core-properties"/>
    <ds:schemaRef ds:uri="f585725c-6fad-472e-a48b-c8f76591c91b"/>
    <ds:schemaRef ds:uri="http://purl.org/dc/dcmitype/"/>
    <ds:schemaRef ds:uri="6f5f0874-9380-45e6-a4b7-6b39252ece02"/>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106123</TotalTime>
  <Words>1184</Words>
  <Application>Microsoft Office PowerPoint</Application>
  <PresentationFormat>On-screen Show (4:3)</PresentationFormat>
  <Paragraphs>147</Paragraphs>
  <Slides>33</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MS PGothic</vt:lpstr>
      <vt:lpstr>Arial</vt:lpstr>
      <vt:lpstr>Arial Black</vt:lpstr>
      <vt:lpstr>Arial Narrow</vt:lpstr>
      <vt:lpstr>BankGothic Md BT</vt:lpstr>
      <vt:lpstr>Calibri</vt:lpstr>
      <vt:lpstr>Gill Sans</vt:lpstr>
      <vt:lpstr>Tahoma</vt:lpstr>
      <vt:lpstr>Times New Roman</vt:lpstr>
      <vt:lpstr>Verdana</vt:lpstr>
      <vt:lpstr>Wingdings</vt:lpstr>
      <vt:lpstr>Blank Presentation</vt:lpstr>
      <vt:lpstr>Document</vt:lpstr>
      <vt:lpstr>Fiscal Policy</vt:lpstr>
      <vt:lpstr>Legislative Mandates</vt:lpstr>
      <vt:lpstr>Fiscal Policy as a Tool</vt:lpstr>
      <vt:lpstr>Expansionary Fiscal Policy</vt:lpstr>
      <vt:lpstr>Expansionary Fiscal Policy</vt:lpstr>
      <vt:lpstr>Contractionary Fiscal Policy</vt:lpstr>
      <vt:lpstr>Contractionary Fiscal Policy</vt:lpstr>
      <vt:lpstr>Fiscal Policy Guidelines</vt:lpstr>
      <vt:lpstr>Automatic Stabilizers</vt:lpstr>
      <vt:lpstr>Discretionary Stabilizers</vt:lpstr>
      <vt:lpstr>PowerPoint Presentation</vt:lpstr>
      <vt:lpstr>Election Economics</vt:lpstr>
      <vt:lpstr>Federal Budget</vt:lpstr>
      <vt:lpstr>A look at the 2015 federal budget</vt:lpstr>
      <vt:lpstr>The federal government has run a deficit for much of the last century</vt:lpstr>
      <vt:lpstr>A yearly deficit adds to the  national debt</vt:lpstr>
      <vt:lpstr>The long-term federal budget outlook</vt:lpstr>
      <vt:lpstr>What consequences would a large and growing federal debt have?</vt:lpstr>
      <vt:lpstr>PowerPoint Presentation</vt:lpstr>
      <vt:lpstr>Your governing goals – Template for discussing with your partner</vt:lpstr>
      <vt:lpstr>“5-Minute-Write”</vt:lpstr>
      <vt:lpstr>How to play the game</vt:lpstr>
      <vt:lpstr>Discussion</vt:lpstr>
      <vt:lpstr>“5-Minute-Write”</vt:lpstr>
      <vt:lpstr>Risk of Government Spending: Crowding Out</vt:lpstr>
      <vt:lpstr>Investment Demand Graph</vt:lpstr>
      <vt:lpstr>ALL Loanable Funds</vt:lpstr>
      <vt:lpstr>PowerPoint Presentation</vt:lpstr>
      <vt:lpstr>PowerPoint Presentation</vt:lpstr>
      <vt:lpstr>Expansionary fiscal policy</vt:lpstr>
      <vt:lpstr>Contractionary fiscal policy</vt:lpstr>
      <vt:lpstr>PowerPoint Presentation</vt:lpstr>
      <vt:lpstr>PowerPoint Presentation</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Shackett Sara</cp:lastModifiedBy>
  <cp:revision>2803</cp:revision>
  <cp:lastPrinted>2019-02-01T17:35:30Z</cp:lastPrinted>
  <dcterms:created xsi:type="dcterms:W3CDTF">2012-10-20T14:14:15Z</dcterms:created>
  <dcterms:modified xsi:type="dcterms:W3CDTF">2019-02-01T17:35:33Z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