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73" r:id="rId13"/>
    <p:sldId id="274" r:id="rId14"/>
    <p:sldId id="272" r:id="rId15"/>
    <p:sldId id="270" r:id="rId16"/>
    <p:sldId id="271" r:id="rId17"/>
    <p:sldId id="267" r:id="rId18"/>
    <p:sldId id="269" r:id="rId19"/>
    <p:sldId id="268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BCA48-FC98-45B4-8426-571786EC1A1D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2A314-BF25-4906-84D6-657D6024FE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46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Better health - circumcision – reduced</a:t>
            </a:r>
            <a:r>
              <a:rPr lang="en-US" baseline="0" dirty="0" smtClean="0"/>
              <a:t> risk of AIDS – live longer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A314-BF25-4906-84D6-657D6024FE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9E7E-2F43-44EC-90D9-B6AB46D88F05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41D2-436A-46B2-97E2-357601824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9E7E-2F43-44EC-90D9-B6AB46D88F05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41D2-436A-46B2-97E2-357601824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9E7E-2F43-44EC-90D9-B6AB46D88F05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41D2-436A-46B2-97E2-357601824AF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9E7E-2F43-44EC-90D9-B6AB46D88F05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41D2-436A-46B2-97E2-357601824A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9E7E-2F43-44EC-90D9-B6AB46D88F05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41D2-436A-46B2-97E2-357601824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9E7E-2F43-44EC-90D9-B6AB46D88F05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41D2-436A-46B2-97E2-357601824A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9E7E-2F43-44EC-90D9-B6AB46D88F05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41D2-436A-46B2-97E2-357601824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9E7E-2F43-44EC-90D9-B6AB46D88F05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41D2-436A-46B2-97E2-357601824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9E7E-2F43-44EC-90D9-B6AB46D88F05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41D2-436A-46B2-97E2-357601824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9E7E-2F43-44EC-90D9-B6AB46D88F05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41D2-436A-46B2-97E2-357601824A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9E7E-2F43-44EC-90D9-B6AB46D88F05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41D2-436A-46B2-97E2-357601824A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FE79E7E-2F43-44EC-90D9-B6AB46D88F05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C8141D2-436A-46B2-97E2-357601824A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cpi.transparency.org/cpi2012/in_detail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nationmaster.com/country-info/stats/Education/Public-spending-on-education,-total/%25-of-government-expenditur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t.ly/XijMY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Domestic factors and economic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IB Economics</a:t>
            </a:r>
          </a:p>
          <a:p>
            <a:r>
              <a:rPr lang="en-US" dirty="0" smtClean="0"/>
              <a:t>Sara </a:t>
            </a:r>
            <a:r>
              <a:rPr lang="en-US" dirty="0" err="1" smtClean="0"/>
              <a:t>Shackett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23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appropriate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438400"/>
            <a:ext cx="3822192" cy="344728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PRODUCTION</a:t>
            </a:r>
          </a:p>
          <a:p>
            <a:pPr>
              <a:buNone/>
            </a:pPr>
            <a:r>
              <a:rPr lang="en-US" dirty="0" smtClean="0"/>
              <a:t>Technology that makes use of abundant labor supply</a:t>
            </a:r>
          </a:p>
          <a:p>
            <a:pPr>
              <a:buNone/>
            </a:pPr>
            <a:r>
              <a:rPr lang="en-US" dirty="0" smtClean="0"/>
              <a:t>e.g. capital equipment that’s cheap and requires labor for its use.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822192" cy="344728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CONSUMPTION</a:t>
            </a:r>
          </a:p>
          <a:p>
            <a:pPr>
              <a:buNone/>
            </a:pPr>
            <a:r>
              <a:rPr lang="en-US" dirty="0" smtClean="0"/>
              <a:t>Solar cooker is cheap and doesn’t require wood</a:t>
            </a:r>
          </a:p>
        </p:txBody>
      </p:sp>
      <p:pic>
        <p:nvPicPr>
          <p:cNvPr id="1026" name="Picture 2" descr="http://images2.wikia.nocookie.net/__cb20110505213931/solarcooking/images/5/57/Free_Africa_Solar_cooker_displ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3705225"/>
            <a:ext cx="2857500" cy="31527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657600" y="5105400"/>
            <a:ext cx="289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smtClean="0"/>
              <a:t>How does this contribute to </a:t>
            </a:r>
            <a:r>
              <a:rPr lang="en-US" sz="2800" b="1" dirty="0" smtClean="0">
                <a:solidFill>
                  <a:schemeClr val="accent2"/>
                </a:solidFill>
              </a:rPr>
              <a:t>development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4953000"/>
            <a:ext cx="5283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Political stability and </a:t>
            </a:r>
            <a:br>
              <a:rPr lang="en-US" dirty="0" smtClean="0"/>
            </a:br>
            <a:r>
              <a:rPr lang="en-US" dirty="0" smtClean="0"/>
              <a:t>lack of corruption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1905000"/>
            <a:ext cx="3822192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In the past 12 months, have you or anyone living in your household paid a bribe of any sort?</a:t>
            </a:r>
          </a:p>
          <a:p>
            <a:r>
              <a:rPr lang="en-US" dirty="0" smtClean="0">
                <a:hlinkClick r:id="rId2"/>
              </a:rPr>
              <a:t>TRANSPARENCY INTERNATIONAL</a:t>
            </a:r>
            <a:endParaRPr lang="en-US" dirty="0" smtClean="0"/>
          </a:p>
          <a:p>
            <a:r>
              <a:rPr lang="en-US" dirty="0" smtClean="0"/>
              <a:t>Bribery, extortion, fraud, patronage, influence peddling, nepotism</a:t>
            </a:r>
          </a:p>
          <a:p>
            <a:r>
              <a:rPr lang="en-US" dirty="0" smtClean="0"/>
              <a:t>Affects growth and development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1905000"/>
            <a:ext cx="3822192" cy="4572000"/>
          </a:xfr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Governments aren’t accountable</a:t>
            </a:r>
          </a:p>
          <a:p>
            <a:r>
              <a:rPr lang="en-US" dirty="0" smtClean="0"/>
              <a:t>Governments spend tons on large scale capital investment projects</a:t>
            </a:r>
          </a:p>
          <a:p>
            <a:r>
              <a:rPr lang="en-US" dirty="0" err="1" smtClean="0"/>
              <a:t>Jenky</a:t>
            </a:r>
            <a:r>
              <a:rPr lang="en-US" dirty="0" smtClean="0"/>
              <a:t> official accounting practices</a:t>
            </a:r>
          </a:p>
          <a:p>
            <a:r>
              <a:rPr lang="en-US" dirty="0" smtClean="0"/>
              <a:t>Poorly paid officials</a:t>
            </a:r>
          </a:p>
          <a:p>
            <a:r>
              <a:rPr lang="en-US" dirty="0" smtClean="0"/>
              <a:t>Lack of democracy</a:t>
            </a:r>
          </a:p>
          <a:p>
            <a:r>
              <a:rPr lang="en-US" dirty="0" smtClean="0"/>
              <a:t>Weak legal structure</a:t>
            </a:r>
          </a:p>
          <a:p>
            <a:r>
              <a:rPr lang="en-US" dirty="0" smtClean="0"/>
              <a:t>Lack free speech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0600" y="-428625"/>
            <a:ext cx="11658600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Political stability and </a:t>
            </a:r>
            <a:br>
              <a:rPr lang="en-US" dirty="0" smtClean="0"/>
            </a:br>
            <a:r>
              <a:rPr lang="en-US" dirty="0" smtClean="0"/>
              <a:t>lack of corruption,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1676400"/>
            <a:ext cx="2676145" cy="4953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Foreign Direct Investment</a:t>
            </a:r>
            <a:r>
              <a:rPr lang="en-US" dirty="0" smtClean="0"/>
              <a:t>: direct investment into production or business in a country by a company in another country, either by buying a company in the target country or by expanding operations of an existing business in that country.</a:t>
            </a:r>
            <a:endParaRPr lang="en-US" dirty="0"/>
          </a:p>
        </p:txBody>
      </p:sp>
      <p:pic>
        <p:nvPicPr>
          <p:cNvPr id="33794" name="Picture 2" descr="http://4.bp.blogspot.com/-jURYj5QPBe0/UFqt78LTAEI/AAAAAAAADdo/cBBhv3Gb3CI/s1600/fdi-in-indian-ret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4225" y="2362200"/>
            <a:ext cx="5819775" cy="4152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dn3.chartsbin.com/chartimages/l_2213_352d028aa3bff6902ebbcf534f8bc3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309457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followingdata.com/wp-content/uploads/2012/10/Total-FDI-Inflow-Stoc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456488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2209800"/>
            <a:ext cx="3822192" cy="4267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</a:rPr>
              <a:t>PROPERTY RIGHTS “basket”</a:t>
            </a:r>
          </a:p>
          <a:p>
            <a:r>
              <a:rPr lang="en-US" dirty="0" smtClean="0"/>
              <a:t>Own assets (land, buildings)</a:t>
            </a:r>
          </a:p>
          <a:p>
            <a:r>
              <a:rPr lang="en-US" dirty="0" smtClean="0"/>
              <a:t>Establish the use of our assets (add to building)</a:t>
            </a:r>
          </a:p>
          <a:p>
            <a:r>
              <a:rPr lang="en-US" dirty="0" smtClean="0"/>
              <a:t>Benefit from assets (rent land)</a:t>
            </a:r>
          </a:p>
          <a:p>
            <a:r>
              <a:rPr lang="en-US" dirty="0" smtClean="0"/>
              <a:t>Sell our assets</a:t>
            </a:r>
          </a:p>
          <a:p>
            <a:r>
              <a:rPr lang="en-US" dirty="0" smtClean="0"/>
              <a:t>Exclude others from using or taking over our assets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 rot="20571151">
            <a:off x="4638578" y="3249342"/>
            <a:ext cx="3822192" cy="2578608"/>
          </a:xfrm>
          <a:solidFill>
            <a:schemeClr val="accent2"/>
          </a:solidFill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 Why does economic growth depend on well-enforced property rights?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 How does this issue affect development?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990600" y="4267200"/>
            <a:ext cx="3505200" cy="533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Tax collection issues in developing countries</a:t>
            </a:r>
          </a:p>
          <a:p>
            <a:pPr lvl="1"/>
            <a:r>
              <a:rPr lang="en-US" dirty="0" smtClean="0"/>
              <a:t>Poor population</a:t>
            </a:r>
          </a:p>
          <a:p>
            <a:pPr lvl="1"/>
            <a:r>
              <a:rPr lang="en-US" dirty="0" smtClean="0"/>
              <a:t>Corrupt administration</a:t>
            </a:r>
          </a:p>
          <a:p>
            <a:pPr lvl="1"/>
            <a:r>
              <a:rPr lang="en-US" dirty="0" smtClean="0"/>
              <a:t>Inefficient administration</a:t>
            </a:r>
          </a:p>
          <a:p>
            <a:pPr lvl="1"/>
            <a:r>
              <a:rPr lang="en-US" dirty="0" smtClean="0"/>
              <a:t>Large informal market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Corporate tax revenues low too</a:t>
            </a:r>
          </a:p>
          <a:p>
            <a:pPr lvl="1"/>
            <a:r>
              <a:rPr lang="en-US" dirty="0" smtClean="0"/>
              <a:t>Little corporate activity</a:t>
            </a:r>
          </a:p>
          <a:p>
            <a:pPr lvl="1"/>
            <a:r>
              <a:rPr lang="en-US" dirty="0" smtClean="0"/>
              <a:t>Large tax incentives to encourage corporate activity and attract FDI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Main revenue source is tariffs</a:t>
            </a:r>
          </a:p>
          <a:p>
            <a:pPr lvl="1"/>
            <a:r>
              <a:rPr lang="en-US" dirty="0" smtClean="0"/>
              <a:t>Depends on foreign trade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5257800"/>
            <a:ext cx="457200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/>
            <a:r>
              <a:rPr lang="en-US" sz="2400" dirty="0" smtClean="0">
                <a:solidFill>
                  <a:schemeClr val="bg1"/>
                </a:solidFill>
              </a:rPr>
              <a:t>≤3% pay income tax in LDC compared to 60%-80% in developed countries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8328"/>
            <a:ext cx="86868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Financial system, credit, microfinance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2667000"/>
            <a:ext cx="3822192" cy="345948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FINANCIAL MARKETS: </a:t>
            </a:r>
            <a:r>
              <a:rPr lang="en-US" dirty="0" smtClean="0"/>
              <a:t>institutions where lending and borrowing is carried out</a:t>
            </a:r>
          </a:p>
          <a:p>
            <a:pPr lvl="1"/>
            <a:r>
              <a:rPr lang="en-US" dirty="0" smtClean="0"/>
              <a:t>Official</a:t>
            </a:r>
          </a:p>
          <a:p>
            <a:pPr lvl="1"/>
            <a:r>
              <a:rPr lang="en-US" dirty="0" smtClean="0"/>
              <a:t>Unofficial</a:t>
            </a:r>
          </a:p>
          <a:p>
            <a:r>
              <a:rPr lang="en-US" dirty="0" smtClean="0"/>
              <a:t>Issue of saving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MICROECREDIT</a:t>
            </a:r>
            <a:r>
              <a:rPr lang="en-US" dirty="0" smtClean="0"/>
              <a:t>:  provision of small loans to individuals who have no access to traditional sources</a:t>
            </a:r>
            <a:endParaRPr lang="en-US" dirty="0"/>
          </a:p>
        </p:txBody>
      </p:sp>
      <p:pic>
        <p:nvPicPr>
          <p:cNvPr id="27650" name="Picture 2" descr="http://dowser.org/wp-content/uploads/2010/04/Blog-Bornstein-Commercial-Microfinance-Imag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576068"/>
            <a:ext cx="3886200" cy="22819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6172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Banker to the Poor </a:t>
            </a:r>
            <a:r>
              <a:rPr lang="en-US" i="1" dirty="0" err="1" smtClean="0"/>
              <a:t>ch</a:t>
            </a:r>
            <a:r>
              <a:rPr lang="en-US" i="1" dirty="0" smtClean="0"/>
              <a:t>. 3</a:t>
            </a:r>
          </a:p>
          <a:p>
            <a:r>
              <a:rPr lang="en-US" i="1" dirty="0" err="1" smtClean="0"/>
              <a:t>Grameenbank</a:t>
            </a:r>
            <a:r>
              <a:rPr lang="en-US" i="1" dirty="0" smtClean="0"/>
              <a:t> video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981200"/>
            <a:ext cx="4267200" cy="42672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What are ways in which women truly suffer in developing countries?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1800" dirty="0" smtClean="0"/>
              <a:t>Witches, </a:t>
            </a:r>
            <a:r>
              <a:rPr lang="en-US" sz="1800" i="1" dirty="0" smtClean="0"/>
              <a:t>Half the Sky</a:t>
            </a:r>
            <a:endParaRPr lang="en-US" sz="18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women?</a:t>
            </a:r>
            <a:endParaRPr lang="en-US" dirty="0"/>
          </a:p>
        </p:txBody>
      </p:sp>
      <p:pic>
        <p:nvPicPr>
          <p:cNvPr id="1028" name="Picture 4" descr="http://www.rescue.org/sites/default/files/wakeup2012/images/pledge-slider-wa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15" y="2743201"/>
            <a:ext cx="5433385" cy="411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91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 distribution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838200" y="6370320"/>
            <a:ext cx="7552944" cy="487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Why is high income inequality a barrier to G&amp;D?</a:t>
            </a:r>
            <a:endParaRPr lang="en-US" dirty="0"/>
          </a:p>
        </p:txBody>
      </p:sp>
      <p:pic>
        <p:nvPicPr>
          <p:cNvPr id="34818" name="Picture 2" descr="http://ars.els-cdn.com/content/image/1-s2.0-S0301421504000588-g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086600" cy="485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981200"/>
            <a:ext cx="7408333" cy="3450696"/>
          </a:xfrm>
        </p:spPr>
        <p:txBody>
          <a:bodyPr/>
          <a:lstStyle/>
          <a:p>
            <a:r>
              <a:rPr lang="en-US" sz="2800" dirty="0" smtClean="0"/>
              <a:t>What happens when women are empowered?  </a:t>
            </a:r>
          </a:p>
          <a:p>
            <a:pPr lvl="1"/>
            <a:r>
              <a:rPr lang="en-US" dirty="0" smtClean="0"/>
              <a:t>Let’s draw a cycle of AWESOME!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women?</a:t>
            </a:r>
            <a:endParaRPr lang="en-US" dirty="0"/>
          </a:p>
        </p:txBody>
      </p:sp>
      <p:pic>
        <p:nvPicPr>
          <p:cNvPr id="4" name="Picture 2" descr="http://www.afdb.org/uploads/pics/d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14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627531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Increase education for women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682324"/>
            <a:ext cx="4666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Women learn about health, hygiene, and diet, </a:t>
            </a:r>
          </a:p>
          <a:p>
            <a:r>
              <a:rPr lang="en-US" dirty="0" smtClean="0"/>
              <a:t>passing health benefits to their children.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38203" y="2895600"/>
            <a:ext cx="3220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Women and families live longer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3743234"/>
            <a:ext cx="3241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opportunity cost of education decreases as life expectancy increases, so more education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72162" y="567553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Spending more time in school reduces the number of reproductive years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181600"/>
            <a:ext cx="436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Fewer babies are born to educated women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020234"/>
            <a:ext cx="3438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fewer kids, more/all kids can</a:t>
            </a:r>
          </a:p>
          <a:p>
            <a:r>
              <a:rPr lang="en-US" dirty="0" smtClean="0"/>
              <a:t>be educated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20138898">
            <a:off x="876299" y="2096642"/>
            <a:ext cx="1143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9805429">
            <a:off x="4953000" y="2328655"/>
            <a:ext cx="228600" cy="566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527309" y="3203132"/>
            <a:ext cx="152400" cy="4688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232120">
            <a:off x="6359451" y="4889672"/>
            <a:ext cx="158898" cy="819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2301231">
            <a:off x="3048000" y="5675530"/>
            <a:ext cx="990600" cy="323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9113011">
            <a:off x="2133600" y="45720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9113011">
            <a:off x="1333499" y="3477234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2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>
            <a:hlinkClick r:id="rId4"/>
          </p:cNvPr>
          <p:cNvSpPr/>
          <p:nvPr/>
        </p:nvSpPr>
        <p:spPr>
          <a:xfrm>
            <a:off x="6781800" y="533400"/>
            <a:ext cx="1066800" cy="5334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average </a:t>
            </a:r>
            <a:r>
              <a:rPr lang="en-US" dirty="0"/>
              <a:t>additional spending in Sub-Saharan Africa of US$21-36 could in 2015 alone save over 3 million lives, 90% of which would be women and children and generate US$100 billion in economic benefits. </a:t>
            </a:r>
          </a:p>
          <a:p>
            <a:r>
              <a:rPr lang="en-US" dirty="0" smtClean="0"/>
              <a:t>One </a:t>
            </a:r>
            <a:r>
              <a:rPr lang="en-US" dirty="0"/>
              <a:t>extra year of </a:t>
            </a:r>
            <a:r>
              <a:rPr lang="en-US" smtClean="0"/>
              <a:t>life expectancy  </a:t>
            </a:r>
            <a:r>
              <a:rPr lang="en-US" dirty="0"/>
              <a:t>raises GDP by 4%.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 care</a:t>
            </a:r>
            <a:br>
              <a:rPr lang="en-US" dirty="0" smtClean="0"/>
            </a:br>
            <a:r>
              <a:rPr lang="en-US" dirty="0" smtClean="0"/>
              <a:t>“Healthier is wealthier”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00600"/>
            <a:ext cx="3048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42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4724400"/>
            <a:ext cx="7408333" cy="1401762"/>
          </a:xfrm>
        </p:spPr>
        <p:txBody>
          <a:bodyPr/>
          <a:lstStyle/>
          <a:p>
            <a:r>
              <a:rPr lang="en-US" dirty="0" smtClean="0"/>
              <a:t>Let’s check out the data on p. 358 and 359 too.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hart 5 and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43000"/>
            <a:ext cx="923730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9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0.gstatic.com/images?q=tbn:ANd9GcQ_ZGRC8ZEvhp2W_304MieLdmA5yMbZdBXQHBXh2hY-oFsEzk88:www.chaps.org.za/images/billbo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066800"/>
            <a:ext cx="912585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53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SB6w9F1AZ-4DxiuZy3AOCrNdTpKMB4Fym_kZ3CmqytMIpWG6s7p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657600"/>
            <a:ext cx="3352800" cy="3352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essential facilities and services such as roads, airports, sewage treatment, water systems, railways, telephone, and other utilities that are necessary for economic activity.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More cycles of AWESEOME from topics on table 29.3 p. 359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 1 for DEVELOPMENT and 1 for GROWTH!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2856</TotalTime>
  <Words>579</Words>
  <Application>Microsoft Office PowerPoint</Application>
  <PresentationFormat>On-screen Show (4:3)</PresentationFormat>
  <Paragraphs>86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Waveform</vt:lpstr>
      <vt:lpstr>Domestic factors and economic development</vt:lpstr>
      <vt:lpstr>Why women?</vt:lpstr>
      <vt:lpstr>Why women?</vt:lpstr>
      <vt:lpstr>PowerPoint Presentation</vt:lpstr>
      <vt:lpstr>Education</vt:lpstr>
      <vt:lpstr>Health care “Healthier is wealthier”</vt:lpstr>
      <vt:lpstr>PowerPoint Presentation</vt:lpstr>
      <vt:lpstr>PowerPoint Presentation</vt:lpstr>
      <vt:lpstr>Infrastructure</vt:lpstr>
      <vt:lpstr>Use of appropriate technology</vt:lpstr>
      <vt:lpstr>Political stability and  lack of corruption</vt:lpstr>
      <vt:lpstr>PowerPoint Presentation</vt:lpstr>
      <vt:lpstr>PowerPoint Presentation</vt:lpstr>
      <vt:lpstr>Political stability and  lack of corruption, cont.</vt:lpstr>
      <vt:lpstr>PowerPoint Presentation</vt:lpstr>
      <vt:lpstr>PowerPoint Presentation</vt:lpstr>
      <vt:lpstr>Legal system</vt:lpstr>
      <vt:lpstr>Taxation</vt:lpstr>
      <vt:lpstr>Financial system, credit, microfinance</vt:lpstr>
      <vt:lpstr>Income distribution</vt:lpstr>
    </vt:vector>
  </TitlesOfParts>
  <Company>Jeffco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Domestic factors and economic development</dc:title>
  <dc:creator>User</dc:creator>
  <cp:lastModifiedBy>User</cp:lastModifiedBy>
  <cp:revision>274</cp:revision>
  <dcterms:created xsi:type="dcterms:W3CDTF">2013-03-13T22:16:20Z</dcterms:created>
  <dcterms:modified xsi:type="dcterms:W3CDTF">2016-03-15T16:09:14Z</dcterms:modified>
</cp:coreProperties>
</file>