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0" r:id="rId8"/>
    <p:sldId id="262" r:id="rId9"/>
    <p:sldId id="263" r:id="rId10"/>
    <p:sldId id="281" r:id="rId11"/>
    <p:sldId id="282" r:id="rId12"/>
    <p:sldId id="283" r:id="rId13"/>
    <p:sldId id="284" r:id="rId14"/>
    <p:sldId id="264" r:id="rId15"/>
    <p:sldId id="265" r:id="rId16"/>
    <p:sldId id="268" r:id="rId17"/>
    <p:sldId id="276" r:id="rId18"/>
    <p:sldId id="270" r:id="rId19"/>
    <p:sldId id="267" r:id="rId20"/>
    <p:sldId id="269" r:id="rId21"/>
    <p:sldId id="277" r:id="rId22"/>
    <p:sldId id="271" r:id="rId23"/>
    <p:sldId id="266" r:id="rId24"/>
    <p:sldId id="272" r:id="rId25"/>
    <p:sldId id="278" r:id="rId26"/>
    <p:sldId id="274" r:id="rId27"/>
    <p:sldId id="273" r:id="rId28"/>
    <p:sldId id="275" r:id="rId29"/>
    <p:sldId id="279" r:id="rId30"/>
    <p:sldId id="285" r:id="rId31"/>
    <p:sldId id="286" r:id="rId32"/>
    <p:sldId id="287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B9F23-B20F-4E00-82C2-390C10BC4835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DD66-2F79-4A8A-B020-1021987E4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031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B9F23-B20F-4E00-82C2-390C10BC4835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DD66-2F79-4A8A-B020-1021987E4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022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B9F23-B20F-4E00-82C2-390C10BC4835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DD66-2F79-4A8A-B020-1021987E4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778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B9F23-B20F-4E00-82C2-390C10BC4835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DD66-2F79-4A8A-B020-1021987E4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377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B9F23-B20F-4E00-82C2-390C10BC4835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DD66-2F79-4A8A-B020-1021987E4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05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B9F23-B20F-4E00-82C2-390C10BC4835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DD66-2F79-4A8A-B020-1021987E4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41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B9F23-B20F-4E00-82C2-390C10BC4835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DD66-2F79-4A8A-B020-1021987E4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58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B9F23-B20F-4E00-82C2-390C10BC4835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DD66-2F79-4A8A-B020-1021987E4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660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B9F23-B20F-4E00-82C2-390C10BC4835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DD66-2F79-4A8A-B020-1021987E4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399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B9F23-B20F-4E00-82C2-390C10BC4835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DD66-2F79-4A8A-B020-1021987E4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252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B9F23-B20F-4E00-82C2-390C10BC4835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DD66-2F79-4A8A-B020-1021987E4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658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B9F23-B20F-4E00-82C2-390C10BC4835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FDD66-2F79-4A8A-B020-1021987E4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41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IB Writing Skills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85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629681" cy="3256400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Explain why senioritis is a problem.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966138"/>
            <a:ext cx="10515600" cy="1123512"/>
          </a:xfrm>
        </p:spPr>
        <p:txBody>
          <a:bodyPr>
            <a:normAutofit/>
          </a:bodyPr>
          <a:lstStyle/>
          <a:p>
            <a:pPr algn="r"/>
            <a:r>
              <a:rPr lang="en-US" sz="2800" dirty="0" smtClean="0"/>
              <a:t>Give a detailed account including reasons or causes.</a:t>
            </a:r>
            <a:br>
              <a:rPr lang="en-US" sz="2800" dirty="0" smtClean="0"/>
            </a:br>
            <a:r>
              <a:rPr lang="en-US" sz="32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EXPLAIN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96099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629681" cy="32564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A fall in income leads to a fall in demand for a good. Explain this relationship between the demand for the good and consumer income.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966138"/>
            <a:ext cx="10515600" cy="1123512"/>
          </a:xfrm>
        </p:spPr>
        <p:txBody>
          <a:bodyPr>
            <a:normAutofit/>
          </a:bodyPr>
          <a:lstStyle/>
          <a:p>
            <a:pPr algn="r"/>
            <a:r>
              <a:rPr lang="en-US" sz="2800" dirty="0" smtClean="0"/>
              <a:t>Give a detailed account including reasons or causes.</a:t>
            </a:r>
            <a:br>
              <a:rPr lang="en-US" sz="2800" dirty="0" smtClean="0"/>
            </a:br>
            <a:r>
              <a:rPr lang="en-US" sz="32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EXPLAIN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66543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629681" cy="32564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Distinguish between the effect of an increase in income and an increase in the price of a good on the demand for the good.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966138"/>
            <a:ext cx="10515600" cy="1123512"/>
          </a:xfrm>
        </p:spPr>
        <p:txBody>
          <a:bodyPr>
            <a:normAutofit/>
          </a:bodyPr>
          <a:lstStyle/>
          <a:p>
            <a:pPr algn="r"/>
            <a:r>
              <a:rPr lang="en-US" sz="2800" dirty="0" smtClean="0"/>
              <a:t>Make clear the differences between two or more concepts or items.</a:t>
            </a:r>
            <a:br>
              <a:rPr lang="en-US" sz="2800" dirty="0" smtClean="0"/>
            </a:br>
            <a:r>
              <a:rPr lang="en-US" sz="32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DISTINGUISH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33325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629681" cy="32564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Distinguish between </a:t>
            </a:r>
            <a:r>
              <a:rPr lang="en-US" dirty="0" smtClean="0"/>
              <a:t>your experiences as a middle school student and a high school student.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966138"/>
            <a:ext cx="10515600" cy="1123512"/>
          </a:xfrm>
        </p:spPr>
        <p:txBody>
          <a:bodyPr>
            <a:normAutofit/>
          </a:bodyPr>
          <a:lstStyle/>
          <a:p>
            <a:pPr algn="r"/>
            <a:r>
              <a:rPr lang="en-US" sz="2800" dirty="0" smtClean="0"/>
              <a:t>Make clear the differences between two or more concepts or items.</a:t>
            </a:r>
            <a:br>
              <a:rPr lang="en-US" sz="2800" dirty="0" smtClean="0"/>
            </a:br>
            <a:r>
              <a:rPr lang="en-US" sz="32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DISTINGUISH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70784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607" y="1835863"/>
            <a:ext cx="11568167" cy="3729365"/>
          </a:xfrm>
        </p:spPr>
        <p:txBody>
          <a:bodyPr>
            <a:normAutofit fontScale="90000"/>
          </a:bodyPr>
          <a:lstStyle/>
          <a:p>
            <a:pPr algn="r"/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53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TO WHAT EXTENT</a:t>
            </a:r>
            <a:br>
              <a:rPr lang="en-US" sz="53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</a:br>
            <a:r>
              <a:rPr lang="en-US" sz="5300" dirty="0"/>
              <a:t>	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53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DISCUSS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53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EVALUATE</a:t>
            </a:r>
            <a:endParaRPr lang="en-US" sz="5300" b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5174" y="5565228"/>
            <a:ext cx="10515600" cy="1139278"/>
          </a:xfrm>
        </p:spPr>
        <p:txBody>
          <a:bodyPr>
            <a:normAutofit/>
          </a:bodyPr>
          <a:lstStyle/>
          <a:p>
            <a:pPr algn="r"/>
            <a:r>
              <a:rPr lang="en-US" sz="6000" dirty="0" smtClean="0">
                <a:solidFill>
                  <a:schemeClr val="tx1"/>
                </a:solidFill>
                <a:latin typeface="Impact" panose="020B0806030902050204" pitchFamily="34" charset="0"/>
              </a:rPr>
              <a:t>Part B verbs</a:t>
            </a:r>
            <a:endParaRPr lang="en-US" sz="6000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756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607" y="1835863"/>
            <a:ext cx="11568167" cy="3729365"/>
          </a:xfrm>
        </p:spPr>
        <p:txBody>
          <a:bodyPr>
            <a:normAutofit fontScale="90000"/>
          </a:bodyPr>
          <a:lstStyle/>
          <a:p>
            <a:pPr algn="r"/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53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TO WHAT EXTENT</a:t>
            </a:r>
            <a:br>
              <a:rPr lang="en-US" sz="53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</a:br>
            <a:r>
              <a:rPr lang="en-US" sz="5300" dirty="0"/>
              <a:t>	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53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DISCUSS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4400" dirty="0"/>
              <a:t>Make an appraisal by weighing up the strengths and limitations</a:t>
            </a:r>
            <a:r>
              <a:rPr lang="en-US" sz="4400" dirty="0" smtClean="0"/>
              <a:t>.</a:t>
            </a:r>
            <a:r>
              <a:rPr lang="en-US" sz="5300" dirty="0" smtClean="0"/>
              <a:t/>
            </a:r>
            <a:br>
              <a:rPr lang="en-US" sz="5300" dirty="0" smtClean="0"/>
            </a:br>
            <a:r>
              <a:rPr lang="en-US" sz="53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EVALUATE</a:t>
            </a:r>
            <a:endParaRPr lang="en-US" sz="5300" b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5174" y="5565228"/>
            <a:ext cx="10515600" cy="1139278"/>
          </a:xfrm>
        </p:spPr>
        <p:txBody>
          <a:bodyPr>
            <a:normAutofit/>
          </a:bodyPr>
          <a:lstStyle/>
          <a:p>
            <a:pPr algn="r"/>
            <a:r>
              <a:rPr lang="en-US" sz="6000" dirty="0" smtClean="0">
                <a:solidFill>
                  <a:schemeClr val="tx1"/>
                </a:solidFill>
                <a:latin typeface="Impact" panose="020B0806030902050204" pitchFamily="34" charset="0"/>
              </a:rPr>
              <a:t>Part B verbs</a:t>
            </a:r>
            <a:endParaRPr lang="en-US" sz="6000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2045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Evaluate the effectiveness of </a:t>
            </a:r>
            <a:r>
              <a:rPr lang="en-US" dirty="0" smtClean="0"/>
              <a:t>Lakewood’s dress code policy.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966138"/>
            <a:ext cx="10515600" cy="1123512"/>
          </a:xfrm>
        </p:spPr>
        <p:txBody>
          <a:bodyPr/>
          <a:lstStyle/>
          <a:p>
            <a:pPr algn="r"/>
            <a:r>
              <a:rPr lang="en-US" dirty="0"/>
              <a:t>Make an appraisal by weighing up the strengths and limitations.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EVALUATE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204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Evaluate the effectiveness of fiscal policy to reduce the rate of inflation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966138"/>
            <a:ext cx="10515600" cy="1123512"/>
          </a:xfrm>
        </p:spPr>
        <p:txBody>
          <a:bodyPr/>
          <a:lstStyle/>
          <a:p>
            <a:pPr algn="r"/>
            <a:r>
              <a:rPr lang="en-US" dirty="0"/>
              <a:t>Make an appraisal by weighing up the strengths and limitations.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EVALUATE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1014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Evaluate the view that the best way to reduce income inequality in a country is by using progressive taxation.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831850" y="4966138"/>
            <a:ext cx="10515600" cy="1123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mtClean="0"/>
              <a:t>Make an appraisal by weighing up the strengths and limitations.</a:t>
            </a: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b="1" smtClean="0">
                <a:solidFill>
                  <a:srgbClr val="7030A0"/>
                </a:solidFill>
                <a:latin typeface="Arial Black" panose="020B0A04020102020204" pitchFamily="34" charset="0"/>
              </a:rPr>
              <a:t>EVALUATE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0936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607" y="1835863"/>
            <a:ext cx="11568167" cy="3729365"/>
          </a:xfrm>
        </p:spPr>
        <p:txBody>
          <a:bodyPr>
            <a:normAutofit fontScale="90000"/>
          </a:bodyPr>
          <a:lstStyle/>
          <a:p>
            <a:pPr algn="r"/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53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TO WHAT EXTENT</a:t>
            </a:r>
            <a:br>
              <a:rPr lang="en-US" sz="53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</a:br>
            <a:r>
              <a:rPr lang="en-US" sz="5300" dirty="0"/>
              <a:t>	</a:t>
            </a:r>
            <a:r>
              <a:rPr lang="en-US" sz="4400" dirty="0"/>
              <a:t>Offer a considered and balanced review that includes a range of arguments, factors or hypotheses. </a:t>
            </a:r>
            <a:r>
              <a:rPr lang="en-US" sz="53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DISCUSS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4400" dirty="0"/>
              <a:t>Make an appraisal by weighing up the strengths and limitations</a:t>
            </a:r>
            <a:r>
              <a:rPr lang="en-US" sz="4400" dirty="0" smtClean="0"/>
              <a:t>.</a:t>
            </a:r>
            <a:r>
              <a:rPr lang="en-US" sz="5300" dirty="0" smtClean="0"/>
              <a:t/>
            </a:r>
            <a:br>
              <a:rPr lang="en-US" sz="5300" dirty="0" smtClean="0"/>
            </a:br>
            <a:r>
              <a:rPr lang="en-US" sz="53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EVALUATE</a:t>
            </a:r>
            <a:endParaRPr lang="en-US" sz="5300" b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5174" y="5565228"/>
            <a:ext cx="10515600" cy="1139278"/>
          </a:xfrm>
        </p:spPr>
        <p:txBody>
          <a:bodyPr>
            <a:normAutofit/>
          </a:bodyPr>
          <a:lstStyle/>
          <a:p>
            <a:pPr algn="r"/>
            <a:r>
              <a:rPr lang="en-US" sz="6000" dirty="0" smtClean="0">
                <a:solidFill>
                  <a:schemeClr val="tx1"/>
                </a:solidFill>
                <a:latin typeface="Impact" panose="020B0806030902050204" pitchFamily="34" charset="0"/>
              </a:rPr>
              <a:t>Part B verbs</a:t>
            </a:r>
            <a:endParaRPr lang="en-US" sz="6000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527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511157" y="1488683"/>
            <a:ext cx="53602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 panose="020B0502020202020204" pitchFamily="34" charset="0"/>
              </a:rPr>
              <a:t>A few determinants of demand are…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r>
              <a:rPr lang="en-US" sz="2400" dirty="0" smtClean="0">
                <a:latin typeface="Century Gothic" panose="020B0502020202020204" pitchFamily="34" charset="0"/>
              </a:rPr>
              <a:t>When demand ______________, the quantity…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r>
              <a:rPr lang="en-US" sz="2400" dirty="0" smtClean="0">
                <a:latin typeface="Century Gothic" panose="020B0502020202020204" pitchFamily="34" charset="0"/>
              </a:rPr>
              <a:t>The price…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…because the law of supply states that…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46841" y="1047249"/>
            <a:ext cx="6022427" cy="4508938"/>
            <a:chOff x="472966" y="1371600"/>
            <a:chExt cx="6022427" cy="4508938"/>
          </a:xfrm>
        </p:grpSpPr>
        <p:pic>
          <p:nvPicPr>
            <p:cNvPr id="1028" name="Picture 4" descr="Image result for increase demand graph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85" t="2899" r="6424" b="8430"/>
            <a:stretch/>
          </p:blipFill>
          <p:spPr bwMode="auto">
            <a:xfrm>
              <a:off x="472966" y="1403131"/>
              <a:ext cx="6022427" cy="44774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1813034" y="1371600"/>
              <a:ext cx="3484180" cy="4414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437132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Discuss the view that </a:t>
            </a:r>
            <a:r>
              <a:rPr lang="en-US" dirty="0" smtClean="0"/>
              <a:t>Tiger Time should be moved to the end of the day.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5090" y="4967835"/>
            <a:ext cx="8462360" cy="1500187"/>
          </a:xfrm>
        </p:spPr>
        <p:txBody>
          <a:bodyPr/>
          <a:lstStyle/>
          <a:p>
            <a:pPr algn="r"/>
            <a:r>
              <a:rPr lang="en-US" dirty="0"/>
              <a:t>Offer a considered and balanced review that includes a range of arguments, factors or hypotheses. </a:t>
            </a:r>
            <a:endParaRPr lang="en-US" dirty="0" smtClean="0"/>
          </a:p>
          <a:p>
            <a:pPr algn="r"/>
            <a:r>
              <a:rPr lang="en-US" sz="32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DISCUSS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769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Discuss the view that deflation will always be bad for an economy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5090" y="4967835"/>
            <a:ext cx="8462360" cy="1500187"/>
          </a:xfrm>
        </p:spPr>
        <p:txBody>
          <a:bodyPr/>
          <a:lstStyle/>
          <a:p>
            <a:pPr algn="r"/>
            <a:r>
              <a:rPr lang="en-US" dirty="0"/>
              <a:t>Offer a considered and balanced review that includes a range of arguments, factors or hypotheses. </a:t>
            </a:r>
            <a:endParaRPr lang="en-US" dirty="0" smtClean="0"/>
          </a:p>
          <a:p>
            <a:pPr algn="r"/>
            <a:r>
              <a:rPr lang="en-US" sz="32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DISCUSS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0523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993517"/>
            <a:ext cx="10515600" cy="2852737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Discuss the view that price controls imposed by governments on the market for rented housing should never be used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5090" y="4967835"/>
            <a:ext cx="8462360" cy="1500187"/>
          </a:xfrm>
        </p:spPr>
        <p:txBody>
          <a:bodyPr/>
          <a:lstStyle/>
          <a:p>
            <a:pPr algn="r"/>
            <a:r>
              <a:rPr lang="en-US" dirty="0"/>
              <a:t>Offer a considered and balanced review that includes a range of arguments, factors or hypotheses. </a:t>
            </a:r>
            <a:endParaRPr lang="en-US" dirty="0" smtClean="0"/>
          </a:p>
          <a:p>
            <a:pPr algn="r"/>
            <a:r>
              <a:rPr lang="en-US" sz="32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DISCUSS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7210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607" y="1835863"/>
            <a:ext cx="11568167" cy="3729365"/>
          </a:xfrm>
        </p:spPr>
        <p:txBody>
          <a:bodyPr>
            <a:normAutofit fontScale="90000"/>
          </a:bodyPr>
          <a:lstStyle/>
          <a:p>
            <a:pPr algn="r"/>
            <a:r>
              <a:rPr lang="en-US" sz="4400" dirty="0"/>
              <a:t>Consider the merits or otherwise of an argument or concept.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53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TO WHAT EXTENT</a:t>
            </a:r>
            <a:br>
              <a:rPr lang="en-US" sz="53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</a:br>
            <a:r>
              <a:rPr lang="en-US" sz="5300" dirty="0"/>
              <a:t>	</a:t>
            </a:r>
            <a:r>
              <a:rPr lang="en-US" sz="4400" dirty="0"/>
              <a:t>Offer a considered and balanced review that includes a range of arguments, factors or hypotheses. </a:t>
            </a:r>
            <a:r>
              <a:rPr lang="en-US" sz="53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DISCUSS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4400" dirty="0"/>
              <a:t>Make an appraisal by weighing up the strengths and limitations</a:t>
            </a:r>
            <a:r>
              <a:rPr lang="en-US" sz="4400" dirty="0" smtClean="0"/>
              <a:t>.</a:t>
            </a:r>
            <a:r>
              <a:rPr lang="en-US" sz="5300" dirty="0" smtClean="0"/>
              <a:t/>
            </a:r>
            <a:br>
              <a:rPr lang="en-US" sz="5300" dirty="0" smtClean="0"/>
            </a:br>
            <a:r>
              <a:rPr lang="en-US" sz="53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EVALUATE</a:t>
            </a:r>
            <a:endParaRPr lang="en-US" sz="5300" b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5174" y="5565228"/>
            <a:ext cx="10515600" cy="1139278"/>
          </a:xfrm>
        </p:spPr>
        <p:txBody>
          <a:bodyPr>
            <a:normAutofit/>
          </a:bodyPr>
          <a:lstStyle/>
          <a:p>
            <a:pPr algn="r"/>
            <a:r>
              <a:rPr lang="en-US" sz="6000" dirty="0" smtClean="0">
                <a:solidFill>
                  <a:schemeClr val="tx1"/>
                </a:solidFill>
                <a:latin typeface="Impact" panose="020B0806030902050204" pitchFamily="34" charset="0"/>
              </a:rPr>
              <a:t>Part B verbs</a:t>
            </a:r>
            <a:endParaRPr lang="en-US" sz="6000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2156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993517"/>
            <a:ext cx="10515600" cy="2852737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“I have done my best this school year.” </a:t>
            </a:r>
            <a:r>
              <a:rPr lang="en-US" dirty="0"/>
              <a:t>To what extent is this statement valid?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5090" y="5316757"/>
            <a:ext cx="8462360" cy="1500187"/>
          </a:xfrm>
        </p:spPr>
        <p:txBody>
          <a:bodyPr/>
          <a:lstStyle/>
          <a:p>
            <a:pPr algn="r"/>
            <a:r>
              <a:rPr lang="en-US" dirty="0"/>
              <a:t>Consider the merits or otherwise of an argument or concept. </a:t>
            </a:r>
            <a:br>
              <a:rPr lang="en-US" dirty="0"/>
            </a:br>
            <a:r>
              <a:rPr lang="en-US" sz="32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TO WHAT EXTENT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6204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993517"/>
            <a:ext cx="10515600" cy="2852737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“An increase in aggregate demand may not lead to an increase in real national income.” To what extent is this statement valid?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5090" y="5316757"/>
            <a:ext cx="8462360" cy="1500187"/>
          </a:xfrm>
        </p:spPr>
        <p:txBody>
          <a:bodyPr/>
          <a:lstStyle/>
          <a:p>
            <a:pPr algn="r"/>
            <a:r>
              <a:rPr lang="en-US" dirty="0"/>
              <a:t>Consider the merits or otherwise of an argument or concept. </a:t>
            </a:r>
            <a:br>
              <a:rPr lang="en-US" dirty="0"/>
            </a:br>
            <a:r>
              <a:rPr lang="en-US" sz="32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TO WHAT EXTENT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9925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Image result for CURVE B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70" y="1676509"/>
            <a:ext cx="11041677" cy="3699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71402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13034" y="2242481"/>
            <a:ext cx="9534416" cy="1500187"/>
          </a:xfrm>
        </p:spPr>
        <p:txBody>
          <a:bodyPr>
            <a:noAutofit/>
          </a:bodyPr>
          <a:lstStyle/>
          <a:p>
            <a:pPr algn="r"/>
            <a:r>
              <a:rPr lang="en-US" sz="4000" dirty="0">
                <a:solidFill>
                  <a:schemeClr val="tx1"/>
                </a:solidFill>
              </a:rPr>
              <a:t>Consider an argument or concept in a way that uncovers </a:t>
            </a:r>
            <a:r>
              <a:rPr lang="en-US" sz="4000" dirty="0" smtClean="0">
                <a:solidFill>
                  <a:schemeClr val="tx1"/>
                </a:solidFill>
              </a:rPr>
              <a:t>the assumptions </a:t>
            </a:r>
            <a:r>
              <a:rPr lang="en-US" sz="4000" dirty="0">
                <a:solidFill>
                  <a:schemeClr val="tx1"/>
                </a:solidFill>
              </a:rPr>
              <a:t>and interrelationships of the issue. </a:t>
            </a:r>
            <a:endParaRPr lang="en-US" sz="4000" dirty="0" smtClean="0">
              <a:solidFill>
                <a:schemeClr val="tx1"/>
              </a:solidFill>
            </a:endParaRPr>
          </a:p>
          <a:p>
            <a:pPr algn="r"/>
            <a:r>
              <a:rPr lang="en-US" sz="48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EXAMINE</a:t>
            </a:r>
          </a:p>
          <a:p>
            <a:pPr algn="r"/>
            <a:endParaRPr lang="en-US" sz="4800" b="1" dirty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algn="r"/>
            <a:r>
              <a:rPr lang="en-US" sz="4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2018 prompt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3617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993517"/>
            <a:ext cx="10515600" cy="2852737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Examine the significance of </a:t>
            </a:r>
            <a:r>
              <a:rPr lang="en-US" dirty="0" smtClean="0"/>
              <a:t>going 1:1 with Chromebooks for Lakewood High School.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13035" y="5316757"/>
            <a:ext cx="9534416" cy="1500187"/>
          </a:xfrm>
        </p:spPr>
        <p:txBody>
          <a:bodyPr/>
          <a:lstStyle/>
          <a:p>
            <a:pPr algn="r"/>
            <a:r>
              <a:rPr lang="en-US" dirty="0"/>
              <a:t>Consider an argument or concept in a way that uncovers the</a:t>
            </a:r>
          </a:p>
          <a:p>
            <a:pPr algn="r"/>
            <a:r>
              <a:rPr lang="en-US" dirty="0"/>
              <a:t>assumptions and interrelationships of the issue. </a:t>
            </a:r>
            <a:endParaRPr lang="en-US" dirty="0" smtClean="0"/>
          </a:p>
          <a:p>
            <a:pPr algn="r"/>
            <a:r>
              <a:rPr lang="en-US" sz="32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EXAMINE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6130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993517"/>
            <a:ext cx="10515600" cy="2852737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Examine the significance of both cross price elasticity of demand and income elasticity of demand for a firm.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13035" y="5316757"/>
            <a:ext cx="9534416" cy="1500187"/>
          </a:xfrm>
        </p:spPr>
        <p:txBody>
          <a:bodyPr/>
          <a:lstStyle/>
          <a:p>
            <a:pPr algn="r"/>
            <a:r>
              <a:rPr lang="en-US" dirty="0"/>
              <a:t>Consider an argument or concept in a way that uncovers the</a:t>
            </a:r>
          </a:p>
          <a:p>
            <a:pPr algn="r"/>
            <a:r>
              <a:rPr lang="en-US" dirty="0"/>
              <a:t>assumptions and interrelationships of the issue. </a:t>
            </a:r>
            <a:endParaRPr lang="en-US" dirty="0" smtClean="0"/>
          </a:p>
          <a:p>
            <a:pPr algn="r"/>
            <a:r>
              <a:rPr lang="en-US" sz="32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EXAMINE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729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511157" y="1488683"/>
            <a:ext cx="53602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 panose="020B0502020202020204" pitchFamily="34" charset="0"/>
              </a:rPr>
              <a:t>A few determinants of supply are…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r>
              <a:rPr lang="en-US" sz="2400" dirty="0" smtClean="0">
                <a:latin typeface="Century Gothic" panose="020B0502020202020204" pitchFamily="34" charset="0"/>
              </a:rPr>
              <a:t>When supply ______________, the quantity…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r>
              <a:rPr lang="en-US" sz="2400" dirty="0" smtClean="0">
                <a:latin typeface="Century Gothic" panose="020B0502020202020204" pitchFamily="34" charset="0"/>
              </a:rPr>
              <a:t>The price…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…because the law of demand states that…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99089" y="1488683"/>
            <a:ext cx="5596759" cy="4248411"/>
            <a:chOff x="880205" y="1488683"/>
            <a:chExt cx="5057505" cy="3837502"/>
          </a:xfrm>
        </p:grpSpPr>
        <p:pic>
          <p:nvPicPr>
            <p:cNvPr id="2050" name="Picture 2" descr="Image result for increase supply graph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02" t="6615" r="6136" b="6337"/>
            <a:stretch/>
          </p:blipFill>
          <p:spPr bwMode="auto">
            <a:xfrm>
              <a:off x="880205" y="1609370"/>
              <a:ext cx="5057505" cy="3716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1751406" y="1488683"/>
              <a:ext cx="3484180" cy="4414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248167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2 Verbs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5754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6953" y="2718731"/>
            <a:ext cx="6570497" cy="28527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Discuss</a:t>
            </a:r>
            <a:br>
              <a:rPr lang="en-US" dirty="0" smtClean="0"/>
            </a:br>
            <a:r>
              <a:rPr lang="en-US" dirty="0" smtClean="0"/>
              <a:t>Evaluate</a:t>
            </a:r>
            <a:br>
              <a:rPr lang="en-US" dirty="0" smtClean="0"/>
            </a:br>
            <a:r>
              <a:rPr lang="en-US" dirty="0" smtClean="0"/>
              <a:t>Compare and contrast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18592" y="1404938"/>
            <a:ext cx="5435381" cy="285273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 smtClean="0"/>
              <a:t>B &amp; 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Explain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0736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372" y="1835863"/>
            <a:ext cx="11552402" cy="3729365"/>
          </a:xfrm>
        </p:spPr>
        <p:txBody>
          <a:bodyPr>
            <a:normAutofit fontScale="90000"/>
          </a:bodyPr>
          <a:lstStyle/>
          <a:p>
            <a:pPr algn="r"/>
            <a:r>
              <a:rPr lang="en-US" sz="16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/>
            </a:r>
            <a:br>
              <a:rPr lang="en-US" sz="16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</a:br>
            <a:r>
              <a:rPr lang="en-US" sz="6700" dirty="0" smtClean="0"/>
              <a:t/>
            </a:r>
            <a:br>
              <a:rPr lang="en-US" sz="6700" dirty="0" smtClean="0"/>
            </a:br>
            <a:r>
              <a:rPr lang="en-US" sz="6700" dirty="0"/>
              <a:t>Give an account of similarities and differences between </a:t>
            </a:r>
            <a:r>
              <a:rPr lang="en-US" sz="6700" dirty="0" smtClean="0"/>
              <a:t>two (or </a:t>
            </a:r>
            <a:r>
              <a:rPr lang="en-US" sz="6700" dirty="0"/>
              <a:t>more) items or situations, referring </a:t>
            </a:r>
            <a:r>
              <a:rPr lang="en-US" sz="6700" dirty="0" smtClean="0"/>
              <a:t>to both </a:t>
            </a:r>
            <a:r>
              <a:rPr lang="en-US" sz="6700" dirty="0"/>
              <a:t>(all) of </a:t>
            </a:r>
            <a:r>
              <a:rPr lang="en-US" sz="6700" dirty="0" smtClean="0"/>
              <a:t>them throughout.</a:t>
            </a:r>
            <a:br>
              <a:rPr lang="en-US" sz="6700" dirty="0" smtClean="0"/>
            </a:br>
            <a:r>
              <a:rPr lang="en-US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COMPARE AND CONTRAST</a:t>
            </a:r>
            <a:endParaRPr lang="en-US" b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5174" y="5565228"/>
            <a:ext cx="10515600" cy="1139278"/>
          </a:xfrm>
        </p:spPr>
        <p:txBody>
          <a:bodyPr>
            <a:normAutofit/>
          </a:bodyPr>
          <a:lstStyle/>
          <a:p>
            <a:pPr algn="r"/>
            <a:r>
              <a:rPr lang="en-US" sz="6000" dirty="0" smtClean="0">
                <a:solidFill>
                  <a:schemeClr val="tx1"/>
                </a:solidFill>
                <a:latin typeface="Impact" panose="020B0806030902050204" pitchFamily="34" charset="0"/>
              </a:rPr>
              <a:t>Paper 2 additional verb</a:t>
            </a:r>
            <a:endParaRPr lang="en-US" sz="6000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692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511157" y="1488683"/>
            <a:ext cx="53602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 panose="020B0502020202020204" pitchFamily="34" charset="0"/>
              </a:rPr>
              <a:t>A few determinants of supply are…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r>
              <a:rPr lang="en-US" sz="2400" dirty="0" smtClean="0">
                <a:latin typeface="Century Gothic" panose="020B0502020202020204" pitchFamily="34" charset="0"/>
              </a:rPr>
              <a:t>When supply ______________, the quantity…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r>
              <a:rPr lang="en-US" sz="2400" dirty="0" smtClean="0">
                <a:latin typeface="Century Gothic" panose="020B0502020202020204" pitchFamily="34" charset="0"/>
              </a:rPr>
              <a:t>The price…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…because the law of demand states that…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99089" y="1488683"/>
            <a:ext cx="5596759" cy="4248411"/>
            <a:chOff x="880205" y="1488683"/>
            <a:chExt cx="5057505" cy="3837502"/>
          </a:xfrm>
        </p:grpSpPr>
        <p:pic>
          <p:nvPicPr>
            <p:cNvPr id="2050" name="Picture 2" descr="Image result for increase supply graph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02" t="6615" r="6136" b="6337"/>
            <a:stretch/>
          </p:blipFill>
          <p:spPr bwMode="auto">
            <a:xfrm>
              <a:off x="880205" y="1609370"/>
              <a:ext cx="5057505" cy="3716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1751406" y="1488683"/>
              <a:ext cx="3484180" cy="4414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77928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aggregate supply and demand graph reces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243" y="934216"/>
            <a:ext cx="6157253" cy="5466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511157" y="1488683"/>
            <a:ext cx="536027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 panose="020B0502020202020204" pitchFamily="34" charset="0"/>
              </a:rPr>
              <a:t>Figure 1 demonstrates a(n) ____________________ gap.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r>
              <a:rPr lang="en-US" sz="2400" dirty="0" smtClean="0">
                <a:latin typeface="Century Gothic" panose="020B0502020202020204" pitchFamily="34" charset="0"/>
              </a:rPr>
              <a:t>Two demand-side policies that can correct the gap include…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r>
              <a:rPr lang="en-US" sz="2400" dirty="0" smtClean="0">
                <a:latin typeface="Century Gothic" panose="020B0502020202020204" pitchFamily="34" charset="0"/>
              </a:rPr>
              <a:t>The result will be a shift in AD to the ___________, causing output to ___________, the price level to ___________, and unemployment to _________.</a:t>
            </a:r>
          </a:p>
        </p:txBody>
      </p:sp>
      <p:sp>
        <p:nvSpPr>
          <p:cNvPr id="3" name="Rectangle 2"/>
          <p:cNvSpPr/>
          <p:nvPr/>
        </p:nvSpPr>
        <p:spPr>
          <a:xfrm>
            <a:off x="1466193" y="5533697"/>
            <a:ext cx="1781504" cy="8198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331421" y="5312979"/>
            <a:ext cx="483834" cy="10878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20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aggregate supply and demand graph reces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243" y="934216"/>
            <a:ext cx="6157253" cy="5466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511157" y="1488683"/>
            <a:ext cx="53602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 panose="020B0502020202020204" pitchFamily="34" charset="0"/>
              </a:rPr>
              <a:t>According to the neo-classical model, the economy is self-correcting. In the long run, the ___________ will shift because…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r>
              <a:rPr lang="en-US" sz="2400" dirty="0" smtClean="0">
                <a:latin typeface="Century Gothic" panose="020B0502020202020204" pitchFamily="34" charset="0"/>
              </a:rPr>
              <a:t>The long-run equilibrium is at full employment, which means…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1466193" y="5533697"/>
            <a:ext cx="1781504" cy="8198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331421" y="5312979"/>
            <a:ext cx="483834" cy="10878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66193" y="5533697"/>
            <a:ext cx="1781504" cy="8198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331421" y="5312979"/>
            <a:ext cx="483834" cy="10878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 descr="Image result for poverty cyc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808" y="775012"/>
            <a:ext cx="8093512" cy="4758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981903" y="1641083"/>
            <a:ext cx="1797269" cy="10464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880538" y="1113581"/>
            <a:ext cx="3032782" cy="45935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83268" y="735725"/>
            <a:ext cx="1797269" cy="9053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66564" y="3887079"/>
            <a:ext cx="1797269" cy="14258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967929" y="279425"/>
            <a:ext cx="1797269" cy="8341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432786" y="2098853"/>
            <a:ext cx="1797269" cy="7319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47529" y="2497302"/>
            <a:ext cx="53602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 panose="020B0502020202020204" pitchFamily="34" charset="0"/>
              </a:rPr>
              <a:t>Figure 1 is a ________________. 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When people in an LDC have low incomes…</a:t>
            </a:r>
          </a:p>
        </p:txBody>
      </p:sp>
    </p:spTree>
    <p:extLst>
      <p:ext uri="{BB962C8B-B14F-4D97-AF65-F5344CB8AC3E}">
        <p14:creationId xmlns:p14="http://schemas.microsoft.com/office/powerpoint/2010/main" val="860351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607" y="1835863"/>
            <a:ext cx="11568167" cy="3729365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/>
              <a:t>	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DISTINGUISH</a:t>
            </a:r>
            <a:r>
              <a:rPr lang="en-US" sz="16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/>
            </a:r>
            <a:br>
              <a:rPr lang="en-US" sz="16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EXPLAIN</a:t>
            </a:r>
            <a:endParaRPr lang="en-US" b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5174" y="5565228"/>
            <a:ext cx="10515600" cy="1139278"/>
          </a:xfrm>
        </p:spPr>
        <p:txBody>
          <a:bodyPr>
            <a:normAutofit/>
          </a:bodyPr>
          <a:lstStyle/>
          <a:p>
            <a:pPr algn="r"/>
            <a:r>
              <a:rPr lang="en-US" sz="6000" dirty="0" smtClean="0">
                <a:solidFill>
                  <a:schemeClr val="tx1"/>
                </a:solidFill>
                <a:latin typeface="Impact" panose="020B0806030902050204" pitchFamily="34" charset="0"/>
              </a:rPr>
              <a:t>Part A verbs</a:t>
            </a:r>
            <a:endParaRPr lang="en-US" sz="6000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845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607" y="1835863"/>
            <a:ext cx="11568167" cy="3729365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/>
              <a:t>	</a:t>
            </a:r>
            <a:br>
              <a:rPr lang="en-US" dirty="0"/>
            </a:br>
            <a:r>
              <a:rPr lang="en-US" dirty="0"/>
              <a:t>	Make clear the differences </a:t>
            </a:r>
            <a:r>
              <a:rPr lang="en-US" dirty="0" smtClean="0"/>
              <a:t>between two </a:t>
            </a:r>
            <a:r>
              <a:rPr lang="en-US" dirty="0"/>
              <a:t>or more concepts or </a:t>
            </a:r>
            <a:r>
              <a:rPr lang="en-US" dirty="0" smtClean="0"/>
              <a:t>items.</a:t>
            </a:r>
            <a:br>
              <a:rPr lang="en-US" dirty="0" smtClean="0"/>
            </a:br>
            <a:r>
              <a:rPr lang="en-US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DISTINGUISH</a:t>
            </a:r>
            <a:r>
              <a:rPr lang="en-US" sz="16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/>
            </a:r>
            <a:br>
              <a:rPr lang="en-US" sz="16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dirty="0" smtClean="0"/>
              <a:t>Give a detailed account </a:t>
            </a:r>
            <a:br>
              <a:rPr lang="en-US" dirty="0" smtClean="0"/>
            </a:br>
            <a:r>
              <a:rPr lang="en-US" dirty="0" smtClean="0"/>
              <a:t>including reasons or causes.</a:t>
            </a:r>
            <a:br>
              <a:rPr lang="en-US" dirty="0" smtClean="0"/>
            </a:br>
            <a:r>
              <a:rPr lang="en-US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EXPLAIN</a:t>
            </a:r>
            <a:endParaRPr lang="en-US" b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5174" y="5565228"/>
            <a:ext cx="10515600" cy="1139278"/>
          </a:xfrm>
        </p:spPr>
        <p:txBody>
          <a:bodyPr>
            <a:normAutofit/>
          </a:bodyPr>
          <a:lstStyle/>
          <a:p>
            <a:pPr algn="r"/>
            <a:r>
              <a:rPr lang="en-US" sz="6000" dirty="0" smtClean="0">
                <a:solidFill>
                  <a:schemeClr val="tx1"/>
                </a:solidFill>
                <a:latin typeface="Impact" panose="020B0806030902050204" pitchFamily="34" charset="0"/>
              </a:rPr>
              <a:t>Part A verbs</a:t>
            </a:r>
            <a:endParaRPr lang="en-US" sz="6000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326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657</Words>
  <Application>Microsoft Office PowerPoint</Application>
  <PresentationFormat>Widescreen</PresentationFormat>
  <Paragraphs>85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Arial Black</vt:lpstr>
      <vt:lpstr>Calibri</vt:lpstr>
      <vt:lpstr>Calibri Light</vt:lpstr>
      <vt:lpstr>Century Gothic</vt:lpstr>
      <vt:lpstr>Impact</vt:lpstr>
      <vt:lpstr>Office Theme</vt:lpstr>
      <vt:lpstr>IB Writing Skills Practice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DISTINGUISH    EXPLAIN</vt:lpstr>
      <vt:lpstr>   Make clear the differences between two or more concepts or items. DISTINGUISH  Give a detailed account  including reasons or causes. EXPLAIN</vt:lpstr>
      <vt:lpstr>Explain why senioritis is a problem.</vt:lpstr>
      <vt:lpstr>A fall in income leads to a fall in demand for a good. Explain this relationship between the demand for the good and consumer income.</vt:lpstr>
      <vt:lpstr>Distinguish between the effect of an increase in income and an increase in the price of a good on the demand for the good.</vt:lpstr>
      <vt:lpstr>Distinguish between your experiences as a middle school student and a high school student.</vt:lpstr>
      <vt:lpstr> TO WHAT EXTENT    DISCUSS   EVALUATE</vt:lpstr>
      <vt:lpstr>  TO WHAT EXTENT    DISCUSS Make an appraisal by weighing up the strengths and limitations. EVALUATE</vt:lpstr>
      <vt:lpstr>Evaluate the effectiveness of Lakewood’s dress code policy.</vt:lpstr>
      <vt:lpstr>Evaluate the effectiveness of fiscal policy to reduce the rate of inflation.</vt:lpstr>
      <vt:lpstr>Evaluate the view that the best way to reduce income inequality in a country is by using progressive taxation.</vt:lpstr>
      <vt:lpstr>  TO WHAT EXTENT  Offer a considered and balanced review that includes a range of arguments, factors or hypotheses. DISCUSS Make an appraisal by weighing up the strengths and limitations. EVALUATE</vt:lpstr>
      <vt:lpstr>Discuss the view that Tiger Time should be moved to the end of the day.</vt:lpstr>
      <vt:lpstr>Discuss the view that deflation will always be bad for an economy.</vt:lpstr>
      <vt:lpstr>Discuss the view that price controls imposed by governments on the market for rented housing should never be used.</vt:lpstr>
      <vt:lpstr>Consider the merits or otherwise of an argument or concept.  TO WHAT EXTENT  Offer a considered and balanced review that includes a range of arguments, factors or hypotheses. DISCUSS Make an appraisal by weighing up the strengths and limitations. EVALUATE</vt:lpstr>
      <vt:lpstr>“I have done my best this school year.” To what extent is this statement valid?</vt:lpstr>
      <vt:lpstr>“An increase in aggregate demand may not lead to an increase in real national income.” To what extent is this statement valid?</vt:lpstr>
      <vt:lpstr>PowerPoint Presentation</vt:lpstr>
      <vt:lpstr>PowerPoint Presentation</vt:lpstr>
      <vt:lpstr>Examine the significance of going 1:1 with Chromebooks for Lakewood High School.</vt:lpstr>
      <vt:lpstr>Examine the significance of both cross price elasticity of demand and income elasticity of demand for a firm.</vt:lpstr>
      <vt:lpstr>Paper 2 Verbs</vt:lpstr>
      <vt:lpstr> D Discuss Evaluate Compare and contrast </vt:lpstr>
      <vt:lpstr>  Give an account of similarities and differences between two (or more) items or situations, referring to both (all) of them throughout. COMPARE AND CONTRAST</vt:lpstr>
    </vt:vector>
  </TitlesOfParts>
  <Company>Jefferson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 Writing Skills Practice</dc:title>
  <dc:creator>Shackett Sara</dc:creator>
  <cp:lastModifiedBy>Shackett Sara</cp:lastModifiedBy>
  <cp:revision>16</cp:revision>
  <dcterms:created xsi:type="dcterms:W3CDTF">2019-05-13T13:46:14Z</dcterms:created>
  <dcterms:modified xsi:type="dcterms:W3CDTF">2019-05-13T15:09:39Z</dcterms:modified>
</cp:coreProperties>
</file>